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43" r:id="rId3"/>
    <p:sldId id="267" r:id="rId4"/>
    <p:sldId id="273" r:id="rId5"/>
    <p:sldId id="301" r:id="rId6"/>
    <p:sldId id="279" r:id="rId7"/>
    <p:sldId id="283" r:id="rId8"/>
    <p:sldId id="281" r:id="rId9"/>
    <p:sldId id="293" r:id="rId10"/>
    <p:sldId id="300" r:id="rId11"/>
    <p:sldId id="329" r:id="rId12"/>
    <p:sldId id="282" r:id="rId13"/>
    <p:sldId id="284" r:id="rId14"/>
    <p:sldId id="287" r:id="rId15"/>
    <p:sldId id="289" r:id="rId16"/>
    <p:sldId id="288" r:id="rId17"/>
    <p:sldId id="296" r:id="rId18"/>
    <p:sldId id="294" r:id="rId19"/>
    <p:sldId id="297" r:id="rId20"/>
    <p:sldId id="299" r:id="rId21"/>
    <p:sldId id="295" r:id="rId22"/>
    <p:sldId id="330" r:id="rId23"/>
    <p:sldId id="303" r:id="rId24"/>
    <p:sldId id="304" r:id="rId25"/>
    <p:sldId id="306" r:id="rId26"/>
    <p:sldId id="305" r:id="rId27"/>
    <p:sldId id="309" r:id="rId28"/>
    <p:sldId id="317" r:id="rId29"/>
    <p:sldId id="318" r:id="rId30"/>
    <p:sldId id="322" r:id="rId31"/>
    <p:sldId id="321" r:id="rId32"/>
    <p:sldId id="324" r:id="rId33"/>
    <p:sldId id="311" r:id="rId34"/>
    <p:sldId id="310" r:id="rId35"/>
    <p:sldId id="313" r:id="rId36"/>
    <p:sldId id="312" r:id="rId37"/>
    <p:sldId id="323" r:id="rId38"/>
    <p:sldId id="314" r:id="rId39"/>
    <p:sldId id="336" r:id="rId40"/>
    <p:sldId id="315" r:id="rId41"/>
    <p:sldId id="316" r:id="rId42"/>
    <p:sldId id="340" r:id="rId43"/>
    <p:sldId id="335" r:id="rId44"/>
    <p:sldId id="275" r:id="rId45"/>
    <p:sldId id="326" r:id="rId46"/>
    <p:sldId id="327" r:id="rId47"/>
    <p:sldId id="341" r:id="rId48"/>
    <p:sldId id="342" r:id="rId49"/>
    <p:sldId id="344" r:id="rId50"/>
    <p:sldId id="27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99FF0-E6CC-4F46-BEF9-4297C43581F6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6A88C-6B58-4E7B-8F57-C77C57E2C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38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Reminder that this is convolving across!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6A88C-6B58-4E7B-8F57-C77C57E2C9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16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Reminder that this is convolving across!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6A88C-6B58-4E7B-8F57-C77C57E2C9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38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minutes (11 total)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7AC59-60CE-4BFB-B65F-011E8E3951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17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FC3BF-B4B8-49F9-9816-AB27FB462D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87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Ends on 5 minutes (15 total)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FC3BF-B4B8-49F9-9816-AB27FB462D9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72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en-US" baseline="0" dirty="0" smtClean="0"/>
              <a:t> me explain for a second the important of weight balancing. So lets say we have this picture of the ocean, and I want to have the algorithm identify a boat. If our boat is really tiny, the algorithms’ only job is to minimize it’s loss. So, if 99% of the image is ‘not-boat’ it can get a really good accuracy just by saying </a:t>
            </a:r>
            <a:r>
              <a:rPr lang="en-US" baseline="0" smtClean="0"/>
              <a:t>‘everything is not a boat’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847EB-A229-47E3-8D66-18F359AF3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7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5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62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2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7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3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87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17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7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9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5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notebooks/intro.ipyn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bnJ8UpvdTQY" TargetMode="External"/><Relationship Id="rId4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8.jpeg"/><Relationship Id="rId4" Type="http://schemas.openxmlformats.org/officeDocument/2006/relationships/image" Target="../media/image13.jpeg"/><Relationship Id="rId9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image-net.org/synset?wnid=n02977438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neurohive.io/en/popular-networks/vgg16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urohive.io/en/popular-networks/vgg16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2019/08/05/keras-learning-rate-finder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s://github.com/brianmanderson/Finding_Optimization_Parameters" TargetMode="External"/><Relationship Id="rId4" Type="http://schemas.openxmlformats.org/officeDocument/2006/relationships/hyperlink" Target="https://arxiv.org/pdf/1506.01186.pdf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brianmanderson" TargetMode="External"/><Relationship Id="rId2" Type="http://schemas.openxmlformats.org/officeDocument/2006/relationships/hyperlink" Target="mailto:bmanderson@mdanderson.or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urohive.io/en/popular-networks/vgg16/" TargetMode="Externa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nJ8UpvdTQY" TargetMode="External"/><Relationship Id="rId2" Type="http://schemas.openxmlformats.org/officeDocument/2006/relationships/hyperlink" Target="https://media.giphy.com/media/st83jeYy9L6Bq/giphy.gi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 Get Started in AI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Brian Anderson, 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8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just use a ‘box’ convolution?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50718" y="2249011"/>
          <a:ext cx="512064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9874985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400885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4585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3662779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798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140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6367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11168" y="2378748"/>
            <a:ext cx="3433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‘Box’ Kernel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464869" y="3123967"/>
          <a:ext cx="292608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986150"/>
              </p:ext>
            </p:extLst>
          </p:nvPr>
        </p:nvGraphicFramePr>
        <p:xfrm>
          <a:off x="250718" y="2249011"/>
          <a:ext cx="292608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9" name="Right Arrow 8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611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96296E-6 L 0.1793 -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77140"/>
              </p:ext>
            </p:extLst>
          </p:nvPr>
        </p:nvGraphicFramePr>
        <p:xfrm>
          <a:off x="2357809" y="1734453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697020"/>
              </p:ext>
            </p:extLst>
          </p:nvPr>
        </p:nvGraphicFramePr>
        <p:xfrm>
          <a:off x="711889" y="3045672"/>
          <a:ext cx="4389120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2431284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954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19167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11" name="Right Arrow 10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" name="Picture 2" descr="Image result for sigmoid activ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39" y="1591498"/>
            <a:ext cx="5258190" cy="35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93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Horizontal and Vertical…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890369"/>
              </p:ext>
            </p:extLst>
          </p:nvPr>
        </p:nvGraphicFramePr>
        <p:xfrm>
          <a:off x="8174110" y="1734453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614576"/>
              </p:ext>
            </p:extLst>
          </p:nvPr>
        </p:nvGraphicFramePr>
        <p:xfrm>
          <a:off x="2357809" y="1734453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720376"/>
              </p:ext>
            </p:extLst>
          </p:nvPr>
        </p:nvGraphicFramePr>
        <p:xfrm>
          <a:off x="711889" y="3045672"/>
          <a:ext cx="4389120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2431284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954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19167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338712"/>
              </p:ext>
            </p:extLst>
          </p:nvPr>
        </p:nvGraphicFramePr>
        <p:xfrm>
          <a:off x="6528190" y="3045672"/>
          <a:ext cx="4389120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2431284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954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19167"/>
                  </a:ext>
                </a:extLst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25" name="Right Arrow 24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24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Pooling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86932"/>
              </p:ext>
            </p:extLst>
          </p:nvPr>
        </p:nvGraphicFramePr>
        <p:xfrm>
          <a:off x="8446357" y="1690688"/>
          <a:ext cx="73152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212852" y="1229023"/>
            <a:ext cx="335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Max value in a 2x2 region</a:t>
            </a:r>
            <a:endParaRPr lang="en-US" sz="24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861340"/>
              </p:ext>
            </p:extLst>
          </p:nvPr>
        </p:nvGraphicFramePr>
        <p:xfrm>
          <a:off x="838200" y="2811873"/>
          <a:ext cx="4389120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2431284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954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19167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8" name="Right Arrow 7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89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883083"/>
              </p:ext>
            </p:extLst>
          </p:nvPr>
        </p:nvGraphicFramePr>
        <p:xfrm>
          <a:off x="838200" y="2811873"/>
          <a:ext cx="4389120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2431284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954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1916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Pooling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446357" y="1690688"/>
          <a:ext cx="73152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212852" y="1229023"/>
            <a:ext cx="335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Max value in a 2x2 region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154905"/>
              </p:ext>
            </p:extLst>
          </p:nvPr>
        </p:nvGraphicFramePr>
        <p:xfrm>
          <a:off x="838200" y="2811873"/>
          <a:ext cx="73152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423629"/>
              </p:ext>
            </p:extLst>
          </p:nvPr>
        </p:nvGraphicFramePr>
        <p:xfrm>
          <a:off x="7714837" y="3543393"/>
          <a:ext cx="2194560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17" name="Right Arrow 16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32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692844"/>
              </p:ext>
            </p:extLst>
          </p:nvPr>
        </p:nvGraphicFramePr>
        <p:xfrm>
          <a:off x="838200" y="2811873"/>
          <a:ext cx="4389120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2431284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954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19167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842444"/>
              </p:ext>
            </p:extLst>
          </p:nvPr>
        </p:nvGraphicFramePr>
        <p:xfrm>
          <a:off x="7714837" y="3543393"/>
          <a:ext cx="2194560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Pooling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446357" y="1690688"/>
          <a:ext cx="73152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212852" y="1229023"/>
            <a:ext cx="335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Max value in a 2x2 region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080886"/>
              </p:ext>
            </p:extLst>
          </p:nvPr>
        </p:nvGraphicFramePr>
        <p:xfrm>
          <a:off x="1564342" y="2811873"/>
          <a:ext cx="73152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464287" y="3356817"/>
            <a:ext cx="2048505" cy="738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13" name="Right Arrow 12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859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L 0.24037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18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1363"/>
              </p:ext>
            </p:extLst>
          </p:nvPr>
        </p:nvGraphicFramePr>
        <p:xfrm>
          <a:off x="838200" y="2811873"/>
          <a:ext cx="4389120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2431284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954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1916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Pooling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446357" y="1690688"/>
          <a:ext cx="73152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212852" y="1229023"/>
            <a:ext cx="335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Max value in a 2x2 region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079342"/>
              </p:ext>
            </p:extLst>
          </p:nvPr>
        </p:nvGraphicFramePr>
        <p:xfrm>
          <a:off x="838200" y="3543393"/>
          <a:ext cx="73152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576339"/>
              </p:ext>
            </p:extLst>
          </p:nvPr>
        </p:nvGraphicFramePr>
        <p:xfrm>
          <a:off x="7714837" y="3543393"/>
          <a:ext cx="2194560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19167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271442"/>
              </p:ext>
            </p:extLst>
          </p:nvPr>
        </p:nvGraphicFramePr>
        <p:xfrm>
          <a:off x="838200" y="4274913"/>
          <a:ext cx="73152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315148"/>
              </p:ext>
            </p:extLst>
          </p:nvPr>
        </p:nvGraphicFramePr>
        <p:xfrm>
          <a:off x="838200" y="5006433"/>
          <a:ext cx="73152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7610704" y="3927083"/>
            <a:ext cx="2662849" cy="1492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15" name="Right Arrow 14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24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0.30052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2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0.30052 -3.703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2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30052 -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2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Fully Connected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“Lay” the voxels out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244748" y="1690688"/>
            <a:ext cx="3893108" cy="4432720"/>
            <a:chOff x="3755378" y="1229563"/>
            <a:chExt cx="3893108" cy="4432720"/>
          </a:xfrm>
        </p:grpSpPr>
        <p:sp>
          <p:nvSpPr>
            <p:cNvPr id="5" name="Rectangle 4"/>
            <p:cNvSpPr/>
            <p:nvPr/>
          </p:nvSpPr>
          <p:spPr>
            <a:xfrm>
              <a:off x="3755378" y="1229563"/>
              <a:ext cx="3893108" cy="4432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023261" y="1275084"/>
              <a:ext cx="3266265" cy="4254781"/>
              <a:chOff x="1406685" y="1421077"/>
              <a:chExt cx="3266265" cy="4254781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766944" y="1816469"/>
                <a:ext cx="2714512" cy="3859389"/>
                <a:chOff x="1766944" y="1816469"/>
                <a:chExt cx="2714512" cy="3859389"/>
              </a:xfrm>
            </p:grpSpPr>
            <p:sp>
              <p:nvSpPr>
                <p:cNvPr id="10" name="Oval 9"/>
                <p:cNvSpPr/>
                <p:nvPr/>
              </p:nvSpPr>
              <p:spPr>
                <a:xfrm>
                  <a:off x="1766944" y="1816469"/>
                  <a:ext cx="473336" cy="47507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1766944" y="2493332"/>
                  <a:ext cx="473336" cy="47507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766944" y="3170195"/>
                  <a:ext cx="473336" cy="47507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766944" y="3847058"/>
                  <a:ext cx="473336" cy="47507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766944" y="4523921"/>
                  <a:ext cx="473336" cy="47507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1766944" y="5200784"/>
                  <a:ext cx="473336" cy="47507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4008120" y="3152321"/>
                  <a:ext cx="473336" cy="47507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4008120" y="3881234"/>
                  <a:ext cx="473336" cy="47507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" name="Straight Arrow Connector 17"/>
                <p:cNvCxnSpPr>
                  <a:stCxn id="10" idx="6"/>
                  <a:endCxn id="16" idx="2"/>
                </p:cNvCxnSpPr>
                <p:nvPr/>
              </p:nvCxnSpPr>
              <p:spPr>
                <a:xfrm>
                  <a:off x="2240280" y="2054006"/>
                  <a:ext cx="1767840" cy="13358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>
                  <a:stCxn id="11" idx="6"/>
                  <a:endCxn id="16" idx="2"/>
                </p:cNvCxnSpPr>
                <p:nvPr/>
              </p:nvCxnSpPr>
              <p:spPr>
                <a:xfrm>
                  <a:off x="2240280" y="2730869"/>
                  <a:ext cx="1767840" cy="65898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>
                  <a:stCxn id="12" idx="6"/>
                  <a:endCxn id="16" idx="2"/>
                </p:cNvCxnSpPr>
                <p:nvPr/>
              </p:nvCxnSpPr>
              <p:spPr>
                <a:xfrm flipV="1">
                  <a:off x="2240280" y="3389858"/>
                  <a:ext cx="1767840" cy="1787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>
                  <a:stCxn id="13" idx="6"/>
                  <a:endCxn id="16" idx="2"/>
                </p:cNvCxnSpPr>
                <p:nvPr/>
              </p:nvCxnSpPr>
              <p:spPr>
                <a:xfrm flipV="1">
                  <a:off x="2240280" y="3389858"/>
                  <a:ext cx="1767840" cy="6947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>
                  <a:stCxn id="14" idx="6"/>
                  <a:endCxn id="16" idx="2"/>
                </p:cNvCxnSpPr>
                <p:nvPr/>
              </p:nvCxnSpPr>
              <p:spPr>
                <a:xfrm flipV="1">
                  <a:off x="2240280" y="3389858"/>
                  <a:ext cx="1767840" cy="13716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>
                  <a:stCxn id="15" idx="6"/>
                  <a:endCxn id="16" idx="2"/>
                </p:cNvCxnSpPr>
                <p:nvPr/>
              </p:nvCxnSpPr>
              <p:spPr>
                <a:xfrm flipV="1">
                  <a:off x="2240280" y="3389858"/>
                  <a:ext cx="1767840" cy="20484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>
                  <a:stCxn id="10" idx="6"/>
                  <a:endCxn id="17" idx="2"/>
                </p:cNvCxnSpPr>
                <p:nvPr/>
              </p:nvCxnSpPr>
              <p:spPr>
                <a:xfrm>
                  <a:off x="2240280" y="2054006"/>
                  <a:ext cx="1767840" cy="20647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/>
                <p:cNvCxnSpPr>
                  <a:stCxn id="11" idx="6"/>
                  <a:endCxn id="17" idx="2"/>
                </p:cNvCxnSpPr>
                <p:nvPr/>
              </p:nvCxnSpPr>
              <p:spPr>
                <a:xfrm>
                  <a:off x="2240280" y="2730869"/>
                  <a:ext cx="1767840" cy="138790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/>
                <p:cNvCxnSpPr>
                  <a:stCxn id="12" idx="6"/>
                  <a:endCxn id="17" idx="2"/>
                </p:cNvCxnSpPr>
                <p:nvPr/>
              </p:nvCxnSpPr>
              <p:spPr>
                <a:xfrm>
                  <a:off x="2240280" y="3407732"/>
                  <a:ext cx="1767840" cy="7110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>
                  <a:stCxn id="13" idx="6"/>
                  <a:endCxn id="17" idx="2"/>
                </p:cNvCxnSpPr>
                <p:nvPr/>
              </p:nvCxnSpPr>
              <p:spPr>
                <a:xfrm>
                  <a:off x="2240280" y="4084595"/>
                  <a:ext cx="1767840" cy="3417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/>
                <p:cNvCxnSpPr>
                  <a:stCxn id="14" idx="6"/>
                  <a:endCxn id="17" idx="2"/>
                </p:cNvCxnSpPr>
                <p:nvPr/>
              </p:nvCxnSpPr>
              <p:spPr>
                <a:xfrm flipV="1">
                  <a:off x="2240280" y="4118771"/>
                  <a:ext cx="1767840" cy="6426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>
                  <a:stCxn id="15" idx="6"/>
                  <a:endCxn id="17" idx="2"/>
                </p:cNvCxnSpPr>
                <p:nvPr/>
              </p:nvCxnSpPr>
              <p:spPr>
                <a:xfrm flipV="1">
                  <a:off x="2240280" y="4118771"/>
                  <a:ext cx="1767840" cy="131955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/>
              <p:cNvSpPr txBox="1"/>
              <p:nvPr/>
            </p:nvSpPr>
            <p:spPr>
              <a:xfrm>
                <a:off x="1406685" y="1421077"/>
                <a:ext cx="1193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Input layer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6625" y="1421077"/>
                <a:ext cx="856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Output</a:t>
                </a:r>
                <a:endParaRPr lang="en-US" dirty="0"/>
              </a:p>
            </p:txBody>
          </p:sp>
        </p:grpSp>
      </p:grpSp>
      <p:pic>
        <p:nvPicPr>
          <p:cNvPr id="30" name="Picture 2" descr="Image result for blind man elepha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66907"/>
            <a:ext cx="4760486" cy="352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/>
          <p:cNvGrpSpPr/>
          <p:nvPr/>
        </p:nvGrpSpPr>
        <p:grpSpPr>
          <a:xfrm>
            <a:off x="1812175" y="2369138"/>
            <a:ext cx="6087591" cy="3362227"/>
            <a:chOff x="1812175" y="2369138"/>
            <a:chExt cx="6087591" cy="3362227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2806700" y="2369138"/>
              <a:ext cx="4979054" cy="348662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4555375" y="3037064"/>
              <a:ext cx="3317515" cy="61078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5620031" y="3704726"/>
              <a:ext cx="2279735" cy="322282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812175" y="4110269"/>
              <a:ext cx="6010398" cy="325782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2653425" y="5046613"/>
              <a:ext cx="5142062" cy="481953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3993079" y="5714539"/>
              <a:ext cx="3739432" cy="1682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9653909" y="2849344"/>
            <a:ext cx="13936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Elephant!</a:t>
            </a:r>
            <a:endParaRPr lang="en-US" sz="24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47" name="Right Arrow 46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67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specificity..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126695"/>
              </p:ext>
            </p:extLst>
          </p:nvPr>
        </p:nvGraphicFramePr>
        <p:xfrm>
          <a:off x="250718" y="2249011"/>
          <a:ext cx="512064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9874985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400885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4585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3662779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798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140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6367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22901" y="1785183"/>
            <a:ext cx="277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 has two parallel lines…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16297" y="6206321"/>
            <a:ext cx="228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four more kernels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277354"/>
              </p:ext>
            </p:extLst>
          </p:nvPr>
        </p:nvGraphicFramePr>
        <p:xfrm>
          <a:off x="7543706" y="4919967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731497"/>
              </p:ext>
            </p:extLst>
          </p:nvPr>
        </p:nvGraphicFramePr>
        <p:xfrm>
          <a:off x="9209347" y="4907942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818825"/>
              </p:ext>
            </p:extLst>
          </p:nvPr>
        </p:nvGraphicFramePr>
        <p:xfrm>
          <a:off x="7543706" y="3428911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502049"/>
              </p:ext>
            </p:extLst>
          </p:nvPr>
        </p:nvGraphicFramePr>
        <p:xfrm>
          <a:off x="9209347" y="3423189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508116"/>
              </p:ext>
            </p:extLst>
          </p:nvPr>
        </p:nvGraphicFramePr>
        <p:xfrm>
          <a:off x="9209347" y="1958255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211848"/>
              </p:ext>
            </p:extLst>
          </p:nvPr>
        </p:nvGraphicFramePr>
        <p:xfrm>
          <a:off x="7543706" y="1958255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273702" y="3354108"/>
            <a:ext cx="3466015" cy="3221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456"/>
          <a:stretch/>
        </p:blipFill>
        <p:spPr>
          <a:xfrm>
            <a:off x="789504" y="2249010"/>
            <a:ext cx="4043065" cy="395094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556699" y="2446472"/>
            <a:ext cx="2466661" cy="3554864"/>
            <a:chOff x="1556699" y="2446472"/>
            <a:chExt cx="2466661" cy="3554864"/>
          </a:xfrm>
        </p:grpSpPr>
        <p:sp>
          <p:nvSpPr>
            <p:cNvPr id="7" name="Rectangle 6"/>
            <p:cNvSpPr/>
            <p:nvPr/>
          </p:nvSpPr>
          <p:spPr>
            <a:xfrm>
              <a:off x="3524922" y="5468607"/>
              <a:ext cx="498438" cy="532729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556699" y="5460126"/>
              <a:ext cx="498438" cy="532729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56699" y="2446473"/>
              <a:ext cx="498438" cy="532729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24922" y="2446472"/>
              <a:ext cx="498438" cy="532729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150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(Finally)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knows what kernels are needed!</a:t>
            </a:r>
          </a:p>
          <a:p>
            <a:endParaRPr lang="en-US" dirty="0" smtClean="0"/>
          </a:p>
          <a:p>
            <a:r>
              <a:rPr lang="en-US" dirty="0" smtClean="0"/>
              <a:t>Why can’t the stupid computer figure it out…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463669"/>
              </p:ext>
            </p:extLst>
          </p:nvPr>
        </p:nvGraphicFramePr>
        <p:xfrm>
          <a:off x="8590879" y="3897990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461604"/>
              </p:ext>
            </p:extLst>
          </p:nvPr>
        </p:nvGraphicFramePr>
        <p:xfrm>
          <a:off x="10256520" y="3885965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003644"/>
              </p:ext>
            </p:extLst>
          </p:nvPr>
        </p:nvGraphicFramePr>
        <p:xfrm>
          <a:off x="8590879" y="2406934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591960"/>
              </p:ext>
            </p:extLst>
          </p:nvPr>
        </p:nvGraphicFramePr>
        <p:xfrm>
          <a:off x="10256520" y="2401212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79233"/>
              </p:ext>
            </p:extLst>
          </p:nvPr>
        </p:nvGraphicFramePr>
        <p:xfrm>
          <a:off x="10256520" y="936278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982082"/>
              </p:ext>
            </p:extLst>
          </p:nvPr>
        </p:nvGraphicFramePr>
        <p:xfrm>
          <a:off x="8590879" y="936278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11806" t="4934" r="4839" b="7086"/>
          <a:stretch/>
        </p:blipFill>
        <p:spPr>
          <a:xfrm>
            <a:off x="998835" y="3519215"/>
            <a:ext cx="2943816" cy="29521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012" y="3519215"/>
            <a:ext cx="2952109" cy="2952109"/>
          </a:xfrm>
          <a:prstGeom prst="rect">
            <a:avLst/>
          </a:prstGeom>
        </p:spPr>
      </p:pic>
      <p:sp>
        <p:nvSpPr>
          <p:cNvPr id="14" name="Multiply 13"/>
          <p:cNvSpPr/>
          <p:nvPr/>
        </p:nvSpPr>
        <p:spPr>
          <a:xfrm>
            <a:off x="8190158" y="1265040"/>
            <a:ext cx="3890679" cy="360817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running on your 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google </a:t>
            </a:r>
            <a:r>
              <a:rPr lang="en-US" dirty="0" err="1" smtClean="0"/>
              <a:t>colab</a:t>
            </a:r>
            <a:r>
              <a:rPr lang="en-US" dirty="0" smtClean="0"/>
              <a:t> in a chrome browser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colab.research.google.com/notebooks/intro.ipynb</a:t>
            </a:r>
            <a:endParaRPr lang="en-US" dirty="0" smtClean="0"/>
          </a:p>
          <a:p>
            <a:r>
              <a:rPr lang="en-US" dirty="0" smtClean="0"/>
              <a:t>Click ‘File’ -&gt; ‘open notebook’</a:t>
            </a:r>
          </a:p>
          <a:p>
            <a:pPr lvl="1"/>
            <a:r>
              <a:rPr lang="en-US" dirty="0" smtClean="0"/>
              <a:t>Click ‘GitHub’ tab and search </a:t>
            </a:r>
            <a:r>
              <a:rPr lang="en-US" dirty="0" err="1" smtClean="0"/>
              <a:t>brianmanderson</a:t>
            </a:r>
            <a:endParaRPr lang="en-US" dirty="0" smtClean="0"/>
          </a:p>
          <a:p>
            <a:r>
              <a:rPr lang="en-US" dirty="0" smtClean="0"/>
              <a:t>Select the Repository </a:t>
            </a:r>
            <a:r>
              <a:rPr lang="en-US" dirty="0" err="1"/>
              <a:t>MD_Anderson_Intro_To_AI_Workshop</a:t>
            </a:r>
            <a:endParaRPr lang="en-US" dirty="0"/>
          </a:p>
          <a:p>
            <a:pPr lvl="1"/>
            <a:r>
              <a:rPr lang="en-US" dirty="0" smtClean="0"/>
              <a:t>Click ‘</a:t>
            </a:r>
            <a:r>
              <a:rPr lang="en-US" dirty="0" err="1" smtClean="0"/>
              <a:t>Click_Me.ipynb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Follow instructions to change Runtime to GPU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291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95199" cy="2852737"/>
          </a:xfrm>
        </p:spPr>
        <p:txBody>
          <a:bodyPr/>
          <a:lstStyle/>
          <a:p>
            <a:r>
              <a:rPr lang="en-US" dirty="0" smtClean="0"/>
              <a:t>First workshop – </a:t>
            </a:r>
            <a:r>
              <a:rPr lang="en-US" dirty="0" err="1" smtClean="0"/>
              <a:t>DeepBox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difference for deep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don’t set the kernels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013311"/>
              </p:ext>
            </p:extLst>
          </p:nvPr>
        </p:nvGraphicFramePr>
        <p:xfrm>
          <a:off x="7696106" y="2483782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28004" y="1825625"/>
            <a:ext cx="3433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Random initialization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575711" y="2284595"/>
            <a:ext cx="1846956" cy="2159610"/>
            <a:chOff x="17961935" y="8213391"/>
            <a:chExt cx="1846956" cy="3334399"/>
          </a:xfrm>
        </p:grpSpPr>
        <p:sp>
          <p:nvSpPr>
            <p:cNvPr id="7" name="Down Arrow 6"/>
            <p:cNvSpPr/>
            <p:nvPr/>
          </p:nvSpPr>
          <p:spPr>
            <a:xfrm rot="16200000">
              <a:off x="19240395" y="9923510"/>
              <a:ext cx="631634" cy="505358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8997887" y="8804589"/>
              <a:ext cx="264725" cy="27432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Conv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7450286" y="9937664"/>
              <a:ext cx="150035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smtClean="0"/>
                <a:t>64x64</a:t>
              </a:r>
              <a:endParaRPr lang="en-US" sz="25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350689" y="8213391"/>
              <a:ext cx="346570" cy="477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/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956963" y="8213391"/>
              <a:ext cx="346570" cy="736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smtClean="0"/>
                <a:t>4</a:t>
              </a:r>
              <a:endParaRPr lang="en-US" sz="2500" dirty="0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18612464" y="9933874"/>
              <a:ext cx="388374" cy="484632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432534" y="8804589"/>
              <a:ext cx="182880" cy="27432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Input</a:t>
              </a:r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7555371" y="2293527"/>
            <a:ext cx="1378748" cy="1433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32" y="4591329"/>
            <a:ext cx="1789189" cy="75470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463588" y="4597552"/>
            <a:ext cx="3433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FC (2 classes)</a:t>
            </a:r>
            <a:endParaRPr lang="en-US" sz="2800" dirty="0"/>
          </a:p>
        </p:txBody>
      </p:sp>
      <p:sp>
        <p:nvSpPr>
          <p:cNvPr id="54" name="TextBox 53"/>
          <p:cNvSpPr txBox="1"/>
          <p:nvPr/>
        </p:nvSpPr>
        <p:spPr>
          <a:xfrm>
            <a:off x="3532806" y="2517857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Output</a:t>
            </a:r>
            <a:endParaRPr lang="en-US" sz="24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588" y="2439083"/>
            <a:ext cx="1709025" cy="2427810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7555371" y="4636060"/>
            <a:ext cx="2519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does it learn?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54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7" grpId="0" animBg="1"/>
      <p:bldP spid="51" grpId="0"/>
      <p:bldP spid="1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Backpropagation!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75711" y="2284595"/>
            <a:ext cx="1846956" cy="2159610"/>
            <a:chOff x="17961935" y="8213391"/>
            <a:chExt cx="1846956" cy="3334399"/>
          </a:xfrm>
        </p:grpSpPr>
        <p:sp>
          <p:nvSpPr>
            <p:cNvPr id="5" name="Down Arrow 4"/>
            <p:cNvSpPr/>
            <p:nvPr/>
          </p:nvSpPr>
          <p:spPr>
            <a:xfrm rot="16200000">
              <a:off x="19240395" y="9923510"/>
              <a:ext cx="631634" cy="505358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997887" y="8804589"/>
              <a:ext cx="264725" cy="27432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Conv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17450286" y="9937664"/>
              <a:ext cx="150035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smtClean="0"/>
                <a:t>64x64</a:t>
              </a:r>
              <a:endParaRPr lang="en-US" sz="25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350689" y="8213391"/>
              <a:ext cx="346570" cy="477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/>
                <a:t>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956963" y="8213391"/>
              <a:ext cx="346570" cy="736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smtClean="0"/>
                <a:t>4</a:t>
              </a:r>
              <a:endParaRPr lang="en-US" sz="2500" dirty="0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18612464" y="9933874"/>
              <a:ext cx="388374" cy="484632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432534" y="8804589"/>
              <a:ext cx="182880" cy="27432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Input</a:t>
              </a:r>
              <a:endParaRPr lang="en-US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32" y="4591329"/>
            <a:ext cx="1789189" cy="7547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32806" y="2517857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Output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588" y="2439083"/>
            <a:ext cx="1709025" cy="24278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24783" y="3101492"/>
            <a:ext cx="5143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Wrong output?</a:t>
            </a:r>
          </a:p>
          <a:p>
            <a:pPr algn="ctr"/>
            <a:r>
              <a:rPr lang="en-US" sz="2800" dirty="0" smtClean="0"/>
              <a:t>Change the decisions before it!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4187220" y="3210727"/>
            <a:ext cx="572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0.6</a:t>
            </a:r>
          </a:p>
          <a:p>
            <a:r>
              <a:rPr lang="en-US" sz="2400" dirty="0" smtClean="0"/>
              <a:t>0.4</a:t>
            </a:r>
            <a:endParaRPr lang="en-US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/>
          <a:srcRect l="11806" t="4934" r="4839" b="7086"/>
          <a:stretch/>
        </p:blipFill>
        <p:spPr>
          <a:xfrm>
            <a:off x="35071" y="3291789"/>
            <a:ext cx="571904" cy="57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9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Machine learning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Easy to understand kernels</a:t>
            </a:r>
          </a:p>
          <a:p>
            <a:r>
              <a:rPr lang="en-US" dirty="0" smtClean="0"/>
              <a:t>Have to be clever…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Deep learning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Difficult to understand kernels</a:t>
            </a:r>
          </a:p>
          <a:p>
            <a:r>
              <a:rPr lang="en-US" dirty="0" smtClean="0"/>
              <a:t>Works great!</a:t>
            </a:r>
          </a:p>
          <a:p>
            <a:r>
              <a:rPr lang="en-US" dirty="0" smtClean="0"/>
              <a:t>Have to think about use cases</a:t>
            </a:r>
          </a:p>
          <a:p>
            <a:pPr lvl="1"/>
            <a:r>
              <a:rPr lang="en-US" dirty="0" smtClean="0"/>
              <a:t>(Would a triangle be predicted as a rectangle or circle?)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260983"/>
              </p:ext>
            </p:extLst>
          </p:nvPr>
        </p:nvGraphicFramePr>
        <p:xfrm>
          <a:off x="2979420" y="4194175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13268"/>
              </p:ext>
            </p:extLst>
          </p:nvPr>
        </p:nvGraphicFramePr>
        <p:xfrm>
          <a:off x="1313779" y="4194175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587" y="4838699"/>
            <a:ext cx="1488423" cy="14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Machine learning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Easy to understand kernels</a:t>
            </a:r>
          </a:p>
          <a:p>
            <a:r>
              <a:rPr lang="en-US" dirty="0" smtClean="0"/>
              <a:t>Have to be clever…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Deep learning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Difficult to understand kernels</a:t>
            </a:r>
          </a:p>
          <a:p>
            <a:r>
              <a:rPr lang="en-US" dirty="0" smtClean="0"/>
              <a:t>Works great!</a:t>
            </a:r>
          </a:p>
          <a:p>
            <a:r>
              <a:rPr lang="en-US" dirty="0" smtClean="0"/>
              <a:t>Have to think about use cases</a:t>
            </a:r>
          </a:p>
          <a:p>
            <a:pPr lvl="1"/>
            <a:r>
              <a:rPr lang="en-US" dirty="0" smtClean="0"/>
              <a:t>(Would a triangle be predicted as a rectangle or circle?)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2979420" y="4194175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313779" y="4194175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587" y="4838699"/>
            <a:ext cx="1488423" cy="1463675"/>
          </a:xfrm>
          <a:prstGeom prst="rect">
            <a:avLst/>
          </a:prstGeom>
        </p:spPr>
      </p:pic>
      <p:pic>
        <p:nvPicPr>
          <p:cNvPr id="14" name="bnJ8UpvdTQY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85528" y="1435100"/>
            <a:ext cx="7624093" cy="428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7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Specifically into deep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4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8200" y="2427316"/>
            <a:ext cx="2337262" cy="1945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Image result for kitten convolu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r="50173"/>
          <a:stretch/>
        </p:blipFill>
        <p:spPr bwMode="auto">
          <a:xfrm>
            <a:off x="901197" y="2430313"/>
            <a:ext cx="2186825" cy="192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>
          <a:xfrm>
            <a:off x="3717175" y="2371849"/>
            <a:ext cx="1902229" cy="194517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overview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017473" y="2427315"/>
            <a:ext cx="1902229" cy="1945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1155469" y="2585257"/>
            <a:ext cx="3100647" cy="399011"/>
            <a:chOff x="1155469" y="2585257"/>
            <a:chExt cx="3100647" cy="399011"/>
          </a:xfrm>
        </p:grpSpPr>
        <p:sp>
          <p:nvSpPr>
            <p:cNvPr id="5" name="Rectangle 4"/>
            <p:cNvSpPr/>
            <p:nvPr/>
          </p:nvSpPr>
          <p:spPr>
            <a:xfrm rot="16200000">
              <a:off x="1180407" y="2560319"/>
              <a:ext cx="399011" cy="44888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5" idx="1"/>
            </p:cNvCxnSpPr>
            <p:nvPr/>
          </p:nvCxnSpPr>
          <p:spPr>
            <a:xfrm>
              <a:off x="1379913" y="2984268"/>
              <a:ext cx="28762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5" idx="2"/>
            </p:cNvCxnSpPr>
            <p:nvPr/>
          </p:nvCxnSpPr>
          <p:spPr>
            <a:xfrm>
              <a:off x="1604356" y="2784762"/>
              <a:ext cx="2651760" cy="1995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5" idx="3"/>
            </p:cNvCxnSpPr>
            <p:nvPr/>
          </p:nvCxnSpPr>
          <p:spPr>
            <a:xfrm>
              <a:off x="1379913" y="2585257"/>
              <a:ext cx="2876203" cy="3990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5" idx="0"/>
            </p:cNvCxnSpPr>
            <p:nvPr/>
          </p:nvCxnSpPr>
          <p:spPr>
            <a:xfrm>
              <a:off x="1155469" y="2784762"/>
              <a:ext cx="3100647" cy="1995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988634" y="1915054"/>
            <a:ext cx="2036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32x32 image</a:t>
            </a:r>
            <a:endParaRPr lang="en-US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1164100" y="4355392"/>
            <a:ext cx="169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5x5 kernel</a:t>
            </a:r>
            <a:endParaRPr lang="en-US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3500557" y="1848629"/>
            <a:ext cx="3075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28x28 feature maps</a:t>
            </a:r>
            <a:endParaRPr lang="en-US" sz="2800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1449755" y="4869145"/>
            <a:ext cx="1114149" cy="116248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4345396" y="2502128"/>
            <a:ext cx="1902229" cy="194517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048173" y="5038666"/>
            <a:ext cx="784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Ears</a:t>
            </a:r>
            <a:endParaRPr lang="en-US" sz="2800" dirty="0"/>
          </a:p>
        </p:txBody>
      </p:sp>
      <p:sp>
        <p:nvSpPr>
          <p:cNvPr id="77" name="TextBox 76"/>
          <p:cNvSpPr txBox="1"/>
          <p:nvPr/>
        </p:nvSpPr>
        <p:spPr>
          <a:xfrm>
            <a:off x="4632768" y="4681786"/>
            <a:ext cx="818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Feet</a:t>
            </a:r>
            <a:endParaRPr lang="en-US" sz="2800" dirty="0"/>
          </a:p>
        </p:txBody>
      </p:sp>
      <p:sp>
        <p:nvSpPr>
          <p:cNvPr id="78" name="TextBox 77"/>
          <p:cNvSpPr txBox="1"/>
          <p:nvPr/>
        </p:nvSpPr>
        <p:spPr>
          <a:xfrm>
            <a:off x="3626911" y="5468373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Fur</a:t>
            </a:r>
            <a:endParaRPr lang="en-US" sz="2800" dirty="0"/>
          </a:p>
        </p:txBody>
      </p:sp>
      <p:cxnSp>
        <p:nvCxnSpPr>
          <p:cNvPr id="79" name="Straight Arrow Connector 78"/>
          <p:cNvCxnSpPr>
            <a:stCxn id="78" idx="0"/>
          </p:cNvCxnSpPr>
          <p:nvPr/>
        </p:nvCxnSpPr>
        <p:spPr>
          <a:xfrm flipH="1" flipV="1">
            <a:off x="3932921" y="4372494"/>
            <a:ext cx="0" cy="10958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58" idx="0"/>
          </p:cNvCxnSpPr>
          <p:nvPr/>
        </p:nvCxnSpPr>
        <p:spPr>
          <a:xfrm flipV="1">
            <a:off x="4440621" y="4445887"/>
            <a:ext cx="1604" cy="592779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7" idx="0"/>
          </p:cNvCxnSpPr>
          <p:nvPr/>
        </p:nvCxnSpPr>
        <p:spPr>
          <a:xfrm flipV="1">
            <a:off x="5042111" y="4445887"/>
            <a:ext cx="0" cy="235899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Image result for kitten convolut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r="50173"/>
          <a:stretch/>
        </p:blipFill>
        <p:spPr bwMode="auto">
          <a:xfrm>
            <a:off x="6665231" y="1246895"/>
            <a:ext cx="1679364" cy="147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 descr="Image result for kitten convoluti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r="50173"/>
          <a:stretch/>
        </p:blipFill>
        <p:spPr bwMode="auto">
          <a:xfrm>
            <a:off x="9460179" y="1677995"/>
            <a:ext cx="831765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94" descr="Image result for kitten convoluti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r="50173"/>
          <a:stretch/>
        </p:blipFill>
        <p:spPr bwMode="auto">
          <a:xfrm>
            <a:off x="11429302" y="2015158"/>
            <a:ext cx="259927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ight Arrow 95"/>
          <p:cNvSpPr/>
          <p:nvPr/>
        </p:nvSpPr>
        <p:spPr>
          <a:xfrm>
            <a:off x="8465682" y="1842845"/>
            <a:ext cx="87341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Pool</a:t>
            </a:r>
            <a:endParaRPr lang="en-US" dirty="0"/>
          </a:p>
        </p:txBody>
      </p:sp>
      <p:sp>
        <p:nvSpPr>
          <p:cNvPr id="98" name="Right Arrow 97"/>
          <p:cNvSpPr/>
          <p:nvPr/>
        </p:nvSpPr>
        <p:spPr>
          <a:xfrm>
            <a:off x="10382371" y="1860174"/>
            <a:ext cx="87341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Pool</a:t>
            </a:r>
            <a:endParaRPr lang="en-US" dirty="0"/>
          </a:p>
        </p:txBody>
      </p:sp>
      <p:sp>
        <p:nvSpPr>
          <p:cNvPr id="99" name="Right Arrow 98"/>
          <p:cNvSpPr/>
          <p:nvPr/>
        </p:nvSpPr>
        <p:spPr>
          <a:xfrm rot="5400000">
            <a:off x="11216188" y="2617018"/>
            <a:ext cx="686154" cy="48463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8235" y="3615354"/>
            <a:ext cx="1635092" cy="1380744"/>
          </a:xfrm>
          <a:prstGeom prst="rect">
            <a:avLst/>
          </a:prstGeom>
        </p:spPr>
      </p:pic>
      <p:grpSp>
        <p:nvGrpSpPr>
          <p:cNvPr id="116" name="Group 115"/>
          <p:cNvGrpSpPr/>
          <p:nvPr/>
        </p:nvGrpSpPr>
        <p:grpSpPr>
          <a:xfrm>
            <a:off x="6703954" y="3516346"/>
            <a:ext cx="3555970" cy="1573466"/>
            <a:chOff x="6247625" y="4358243"/>
            <a:chExt cx="3555970" cy="1594948"/>
          </a:xfrm>
        </p:grpSpPr>
        <p:pic>
          <p:nvPicPr>
            <p:cNvPr id="71" name="Picture 2" descr="Image result for kitten convolution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8" r="50173"/>
            <a:stretch/>
          </p:blipFill>
          <p:spPr bwMode="auto">
            <a:xfrm>
              <a:off x="6324824" y="4460445"/>
              <a:ext cx="1568954" cy="1379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Image result for kitten convolution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31" r="-27"/>
            <a:stretch/>
          </p:blipFill>
          <p:spPr bwMode="auto">
            <a:xfrm>
              <a:off x="7943582" y="4457250"/>
              <a:ext cx="1810209" cy="1379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/>
            <p:cNvSpPr/>
            <p:nvPr/>
          </p:nvSpPr>
          <p:spPr>
            <a:xfrm>
              <a:off x="6247625" y="4358243"/>
              <a:ext cx="3555970" cy="1594948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6511756" y="666567"/>
            <a:ext cx="1986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Max pooling</a:t>
            </a:r>
            <a:endParaRPr lang="en-US" sz="2800" dirty="0"/>
          </a:p>
        </p:txBody>
      </p:sp>
      <p:sp>
        <p:nvSpPr>
          <p:cNvPr id="51" name="Rectangle 50"/>
          <p:cNvSpPr/>
          <p:nvPr/>
        </p:nvSpPr>
        <p:spPr>
          <a:xfrm rot="16200000">
            <a:off x="7275527" y="2385736"/>
            <a:ext cx="282264" cy="30339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 rot="16200000">
            <a:off x="9690517" y="2112157"/>
            <a:ext cx="282264" cy="30339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096000" y="5743931"/>
            <a:ext cx="5944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Problem: Convolutions are locally dependent..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39B-EFE7-4C32-9842-89DFB17976B3}" type="slidenum">
              <a:rPr lang="en-US" smtClean="0"/>
              <a:t>26</a:t>
            </a:fld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 flipH="1" flipV="1">
            <a:off x="7438121" y="2723859"/>
            <a:ext cx="0" cy="478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9862666" y="2438275"/>
            <a:ext cx="1770" cy="54599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5913" y="750513"/>
            <a:ext cx="5530644" cy="460085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1197465" y="437280"/>
            <a:ext cx="72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80" name="Right Arrow 79"/>
          <p:cNvSpPr/>
          <p:nvPr/>
        </p:nvSpPr>
        <p:spPr>
          <a:xfrm rot="16200000">
            <a:off x="11216188" y="1109212"/>
            <a:ext cx="686154" cy="48463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362537" y="2838633"/>
            <a:ext cx="5620416" cy="965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370468" y="1365319"/>
            <a:ext cx="3510393" cy="965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6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9" grpId="0" animBg="1"/>
      <p:bldP spid="6" grpId="0" animBg="1"/>
      <p:bldP spid="46" grpId="0"/>
      <p:bldP spid="47" grpId="0"/>
      <p:bldP spid="48" grpId="0" animBg="1"/>
      <p:bldP spid="50" grpId="0" animBg="1"/>
      <p:bldP spid="58" grpId="0"/>
      <p:bldP spid="77" grpId="0"/>
      <p:bldP spid="78" grpId="0"/>
      <p:bldP spid="96" grpId="0" animBg="1"/>
      <p:bldP spid="98" grpId="0" animBg="1"/>
      <p:bldP spid="99" grpId="0" animBg="1"/>
      <p:bldP spid="115" grpId="0"/>
      <p:bldP spid="51" grpId="0" animBg="1"/>
      <p:bldP spid="52" grpId="0" animBg="1"/>
      <p:bldP spid="53" grpId="0"/>
      <p:bldP spid="76" grpId="0"/>
      <p:bldP spid="80" grpId="0" animBg="1"/>
      <p:bldP spid="56" grpId="0" animBg="1"/>
      <p:bldP spid="5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551" y="1039512"/>
            <a:ext cx="7904462" cy="5267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Auto-encoder/Decoder</a:t>
            </a:r>
            <a:endParaRPr lang="en-US" dirty="0"/>
          </a:p>
        </p:txBody>
      </p:sp>
      <p:pic>
        <p:nvPicPr>
          <p:cNvPr id="13" name="Picture 12" descr="Image result for kitten convoluti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r="50173"/>
          <a:stretch/>
        </p:blipFill>
        <p:spPr bwMode="auto">
          <a:xfrm>
            <a:off x="1052334" y="1456394"/>
            <a:ext cx="103970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mage result for kitten convoluti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r="50173"/>
          <a:stretch/>
        </p:blipFill>
        <p:spPr bwMode="auto">
          <a:xfrm>
            <a:off x="1941869" y="2613190"/>
            <a:ext cx="519854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mage result for kitten convoluti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r="50173"/>
          <a:stretch/>
        </p:blipFill>
        <p:spPr bwMode="auto">
          <a:xfrm>
            <a:off x="2622668" y="3829380"/>
            <a:ext cx="259927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Image result for kitten convolution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r="50173"/>
          <a:stretch/>
        </p:blipFill>
        <p:spPr bwMode="auto">
          <a:xfrm>
            <a:off x="3787563" y="4817795"/>
            <a:ext cx="187147" cy="16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500891" y="4335195"/>
            <a:ext cx="2030209" cy="965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393743" y="3369995"/>
            <a:ext cx="3594557" cy="965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97085" y="2346559"/>
            <a:ext cx="5224615" cy="965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Image result for kitten convoluti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1" r="-27"/>
          <a:stretch/>
        </p:blipFill>
        <p:spPr bwMode="auto">
          <a:xfrm>
            <a:off x="10216013" y="1024609"/>
            <a:ext cx="1810209" cy="137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135" descr="Image result for kitten convolution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r="50173"/>
          <a:stretch/>
        </p:blipFill>
        <p:spPr bwMode="auto">
          <a:xfrm>
            <a:off x="4870654" y="5918199"/>
            <a:ext cx="120056" cy="10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/>
          <p:cNvSpPr/>
          <p:nvPr/>
        </p:nvSpPr>
        <p:spPr>
          <a:xfrm>
            <a:off x="2882595" y="1344211"/>
            <a:ext cx="6014535" cy="965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95430" y="5048520"/>
            <a:ext cx="1679279" cy="1280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710" y="4509486"/>
            <a:ext cx="2505381" cy="167025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905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1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95199" cy="2852737"/>
          </a:xfrm>
        </p:spPr>
        <p:txBody>
          <a:bodyPr/>
          <a:lstStyle/>
          <a:p>
            <a:r>
              <a:rPr lang="en-US" dirty="0" smtClean="0"/>
              <a:t>Second workshop – Liver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Biggest time sinks..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curation!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42725" y="1296491"/>
            <a:ext cx="6622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Roi</a:t>
            </a:r>
            <a:r>
              <a:rPr lang="en-US" sz="2400" dirty="0" smtClean="0"/>
              <a:t> names: Liver, liver, </a:t>
            </a:r>
            <a:r>
              <a:rPr lang="en-US" sz="2400" dirty="0" err="1" smtClean="0"/>
              <a:t>liver_bma</a:t>
            </a:r>
            <a:r>
              <a:rPr lang="en-US" sz="2400" dirty="0" smtClean="0"/>
              <a:t>, liver_9.15.10, etc.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89275"/>
            <a:ext cx="1162050" cy="2619375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16200000">
            <a:off x="2463381" y="4066658"/>
            <a:ext cx="484632" cy="9238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628248" y="1825625"/>
            <a:ext cx="3495675" cy="4892605"/>
            <a:chOff x="3628248" y="1825625"/>
            <a:chExt cx="3495675" cy="489260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8248" y="1825625"/>
              <a:ext cx="3495675" cy="258972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b="15064"/>
            <a:stretch/>
          </p:blipFill>
          <p:spPr>
            <a:xfrm>
              <a:off x="3628248" y="4533877"/>
              <a:ext cx="3495675" cy="2184353"/>
            </a:xfrm>
            <a:prstGeom prst="rect">
              <a:avLst/>
            </a:prstGeom>
          </p:spPr>
        </p:pic>
      </p:grpSp>
      <p:sp>
        <p:nvSpPr>
          <p:cNvPr id="10" name="Down Arrow 9"/>
          <p:cNvSpPr/>
          <p:nvPr/>
        </p:nvSpPr>
        <p:spPr>
          <a:xfrm rot="16200000">
            <a:off x="7474652" y="4066658"/>
            <a:ext cx="484632" cy="9238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014" y="3220091"/>
            <a:ext cx="3536613" cy="235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5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Machine\Deep learning in imaging</a:t>
            </a:r>
          </a:p>
          <a:p>
            <a:pPr lvl="1"/>
            <a:r>
              <a:rPr lang="en-US" dirty="0" smtClean="0"/>
              <a:t>Convolutions!</a:t>
            </a:r>
          </a:p>
          <a:p>
            <a:pPr lvl="2"/>
            <a:r>
              <a:rPr lang="en-US" dirty="0" smtClean="0"/>
              <a:t>Difference between deep and machine learning</a:t>
            </a:r>
            <a:endParaRPr lang="en-US" dirty="0"/>
          </a:p>
          <a:p>
            <a:r>
              <a:rPr lang="en-US" dirty="0" smtClean="0"/>
              <a:t>Creating data from medical images (provided)</a:t>
            </a:r>
          </a:p>
          <a:p>
            <a:endParaRPr lang="en-US" dirty="0"/>
          </a:p>
          <a:p>
            <a:r>
              <a:rPr lang="en-US" dirty="0" smtClean="0"/>
              <a:t>Things I wish I’d known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09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Curation workbook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0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37373" y="1554991"/>
            <a:ext cx="3495675" cy="4892605"/>
            <a:chOff x="3628248" y="1825625"/>
            <a:chExt cx="3495675" cy="489260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8248" y="1825625"/>
              <a:ext cx="3495675" cy="258972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b="15064"/>
            <a:stretch/>
          </p:blipFill>
          <p:spPr>
            <a:xfrm>
              <a:off x="3628248" y="4533877"/>
              <a:ext cx="3495675" cy="2184353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079" y="1825625"/>
            <a:ext cx="4866895" cy="32432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6423849" y="5392104"/>
            <a:ext cx="356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What about pre-trained?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6423849" y="1296491"/>
            <a:ext cx="356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Regular </a:t>
            </a:r>
            <a:r>
              <a:rPr lang="en-US" sz="2400" dirty="0" err="1" smtClean="0"/>
              <a:t>UNet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687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07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Geometry Group (VGG)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958873"/>
              </p:ext>
            </p:extLst>
          </p:nvPr>
        </p:nvGraphicFramePr>
        <p:xfrm>
          <a:off x="285031" y="2686956"/>
          <a:ext cx="6522399" cy="2482985"/>
        </p:xfrm>
        <a:graphic>
          <a:graphicData uri="http://schemas.openxmlformats.org/drawingml/2006/table">
            <a:tbl>
              <a:tblPr firstRow="1" firstCol="1" bandRow="1"/>
              <a:tblGrid>
                <a:gridCol w="220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4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05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111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294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Information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 Distribution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12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2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ImageNet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1,200,000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50,000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150,000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290295" y="6166209"/>
            <a:ext cx="5106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http://www.image-net.org/synset?wnid=n02977438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00042" y="2179608"/>
            <a:ext cx="3292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~ 1000 images in 1000 classes</a:t>
            </a:r>
            <a:endParaRPr lang="en-US" sz="2000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804" y="1505002"/>
            <a:ext cx="4661207" cy="466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833231" y="581630"/>
            <a:ext cx="330635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ImageNet</a:t>
            </a:r>
          </a:p>
          <a:p>
            <a:pPr algn="ctr" fontAlgn="ctr"/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~15 million, 22,000 categories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0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19" y="1419593"/>
            <a:ext cx="8239125" cy="5314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Geometry Group (VGG)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9138843" y="3737077"/>
            <a:ext cx="66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Cat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3295162" y="6183390"/>
            <a:ext cx="4908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https://neurohive.io/en/popular-networks/vgg16/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6966" y="3526815"/>
            <a:ext cx="1506071" cy="1541926"/>
            <a:chOff x="66966" y="3526815"/>
            <a:chExt cx="1506071" cy="1541926"/>
          </a:xfrm>
        </p:grpSpPr>
        <p:sp>
          <p:nvSpPr>
            <p:cNvPr id="8" name="Rectangle 7"/>
            <p:cNvSpPr/>
            <p:nvPr/>
          </p:nvSpPr>
          <p:spPr>
            <a:xfrm>
              <a:off x="66966" y="3526815"/>
              <a:ext cx="1371600" cy="1371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38681" y="3598530"/>
              <a:ext cx="1371600" cy="1371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01437" y="3697141"/>
              <a:ext cx="1371600" cy="137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83094" y="3526815"/>
            <a:ext cx="1705397" cy="1752816"/>
            <a:chOff x="2542126" y="3916562"/>
            <a:chExt cx="1705397" cy="1752816"/>
          </a:xfrm>
        </p:grpSpPr>
        <p:grpSp>
          <p:nvGrpSpPr>
            <p:cNvPr id="37" name="Group 36"/>
            <p:cNvGrpSpPr/>
            <p:nvPr/>
          </p:nvGrpSpPr>
          <p:grpSpPr>
            <a:xfrm>
              <a:off x="2542126" y="3916562"/>
              <a:ext cx="1506071" cy="1541926"/>
              <a:chOff x="66966" y="3526815"/>
              <a:chExt cx="1506071" cy="1541926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66966" y="3526815"/>
                <a:ext cx="1371600" cy="13716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38681" y="3598530"/>
                <a:ext cx="1371600" cy="13716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01437" y="3697141"/>
                <a:ext cx="1371600" cy="1371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2741452" y="4127452"/>
              <a:ext cx="1506071" cy="1541926"/>
              <a:chOff x="66966" y="3526815"/>
              <a:chExt cx="1506071" cy="1541926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66966" y="3526815"/>
                <a:ext cx="1371600" cy="13716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38681" y="3598530"/>
                <a:ext cx="1371600" cy="13716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01437" y="3697141"/>
                <a:ext cx="1371600" cy="1371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729682" y="3817807"/>
            <a:ext cx="1043576" cy="990483"/>
            <a:chOff x="3017437" y="4421265"/>
            <a:chExt cx="1043576" cy="990483"/>
          </a:xfrm>
        </p:grpSpPr>
        <p:grpSp>
          <p:nvGrpSpPr>
            <p:cNvPr id="45" name="Group 44"/>
            <p:cNvGrpSpPr/>
            <p:nvPr/>
          </p:nvGrpSpPr>
          <p:grpSpPr>
            <a:xfrm>
              <a:off x="3017437" y="4421265"/>
              <a:ext cx="891176" cy="838083"/>
              <a:chOff x="2542126" y="3916562"/>
              <a:chExt cx="1705397" cy="1752816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2542126" y="3916562"/>
                <a:ext cx="1506071" cy="1541926"/>
                <a:chOff x="66966" y="3526815"/>
                <a:chExt cx="1506071" cy="1541926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66966" y="3526815"/>
                  <a:ext cx="1371600" cy="137160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138681" y="3598530"/>
                  <a:ext cx="1371600" cy="13716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201437" y="3697141"/>
                  <a:ext cx="1371600" cy="13716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2741452" y="4127452"/>
                <a:ext cx="1506071" cy="1541926"/>
                <a:chOff x="66966" y="3526815"/>
                <a:chExt cx="1506071" cy="1541926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66966" y="3526815"/>
                  <a:ext cx="1371600" cy="137160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38681" y="3598530"/>
                  <a:ext cx="1371600" cy="13716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201437" y="3697141"/>
                  <a:ext cx="1371600" cy="13716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>
              <a:off x="3169837" y="4573665"/>
              <a:ext cx="891176" cy="838083"/>
              <a:chOff x="2542126" y="3916562"/>
              <a:chExt cx="1705397" cy="1752816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2542126" y="3916562"/>
                <a:ext cx="1506071" cy="1541926"/>
                <a:chOff x="66966" y="3526815"/>
                <a:chExt cx="1506071" cy="1541926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66966" y="3526815"/>
                  <a:ext cx="1371600" cy="137160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38681" y="3598530"/>
                  <a:ext cx="1371600" cy="13716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201437" y="3697141"/>
                  <a:ext cx="1371600" cy="13716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2741452" y="4127452"/>
                <a:ext cx="1506071" cy="1541926"/>
                <a:chOff x="66966" y="3526815"/>
                <a:chExt cx="1506071" cy="1541926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66966" y="3526815"/>
                  <a:ext cx="1371600" cy="137160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138681" y="3598530"/>
                  <a:ext cx="1371600" cy="13716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201437" y="3697141"/>
                  <a:ext cx="1371600" cy="13716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3" name="Group 62"/>
          <p:cNvGrpSpPr/>
          <p:nvPr/>
        </p:nvGrpSpPr>
        <p:grpSpPr>
          <a:xfrm>
            <a:off x="2896012" y="3784944"/>
            <a:ext cx="535903" cy="710276"/>
            <a:chOff x="3212550" y="4761140"/>
            <a:chExt cx="535903" cy="710276"/>
          </a:xfrm>
        </p:grpSpPr>
        <p:grpSp>
          <p:nvGrpSpPr>
            <p:cNvPr id="64" name="Group 63"/>
            <p:cNvGrpSpPr/>
            <p:nvPr/>
          </p:nvGrpSpPr>
          <p:grpSpPr>
            <a:xfrm>
              <a:off x="3212550" y="4761140"/>
              <a:ext cx="391262" cy="520942"/>
              <a:chOff x="3017437" y="4421265"/>
              <a:chExt cx="1043576" cy="990483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3017437" y="4421265"/>
                <a:ext cx="891176" cy="838083"/>
                <a:chOff x="2542126" y="3916562"/>
                <a:chExt cx="1705397" cy="1752816"/>
              </a:xfrm>
            </p:grpSpPr>
            <p:grpSp>
              <p:nvGrpSpPr>
                <p:cNvPr id="75" name="Group 74"/>
                <p:cNvGrpSpPr/>
                <p:nvPr/>
              </p:nvGrpSpPr>
              <p:grpSpPr>
                <a:xfrm>
                  <a:off x="2542126" y="3916562"/>
                  <a:ext cx="1506071" cy="1541926"/>
                  <a:chOff x="66966" y="3526815"/>
                  <a:chExt cx="1506071" cy="1541926"/>
                </a:xfrm>
              </p:grpSpPr>
              <p:sp>
                <p:nvSpPr>
                  <p:cNvPr id="80" name="Rectangle 79"/>
                  <p:cNvSpPr/>
                  <p:nvPr/>
                </p:nvSpPr>
                <p:spPr>
                  <a:xfrm>
                    <a:off x="66966" y="3526815"/>
                    <a:ext cx="1371600" cy="1371600"/>
                  </a:xfrm>
                  <a:prstGeom prst="rect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/>
                  <p:cNvSpPr/>
                  <p:nvPr/>
                </p:nvSpPr>
                <p:spPr>
                  <a:xfrm>
                    <a:off x="138681" y="3598530"/>
                    <a:ext cx="1371600" cy="1371600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>
                    <a:off x="201437" y="3697141"/>
                    <a:ext cx="1371600" cy="13716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6" name="Group 75"/>
                <p:cNvGrpSpPr/>
                <p:nvPr/>
              </p:nvGrpSpPr>
              <p:grpSpPr>
                <a:xfrm>
                  <a:off x="2741452" y="4127452"/>
                  <a:ext cx="1506071" cy="1541926"/>
                  <a:chOff x="66966" y="3526815"/>
                  <a:chExt cx="1506071" cy="1541926"/>
                </a:xfrm>
              </p:grpSpPr>
              <p:sp>
                <p:nvSpPr>
                  <p:cNvPr id="77" name="Rectangle 76"/>
                  <p:cNvSpPr/>
                  <p:nvPr/>
                </p:nvSpPr>
                <p:spPr>
                  <a:xfrm>
                    <a:off x="66966" y="3526815"/>
                    <a:ext cx="1371600" cy="1371600"/>
                  </a:xfrm>
                  <a:prstGeom prst="rect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/>
                  <p:cNvSpPr/>
                  <p:nvPr/>
                </p:nvSpPr>
                <p:spPr>
                  <a:xfrm>
                    <a:off x="138681" y="3598530"/>
                    <a:ext cx="1371600" cy="1371600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Rectangle 78"/>
                  <p:cNvSpPr/>
                  <p:nvPr/>
                </p:nvSpPr>
                <p:spPr>
                  <a:xfrm>
                    <a:off x="201437" y="3697141"/>
                    <a:ext cx="1371600" cy="13716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6" name="Group 65"/>
              <p:cNvGrpSpPr/>
              <p:nvPr/>
            </p:nvGrpSpPr>
            <p:grpSpPr>
              <a:xfrm>
                <a:off x="3169837" y="4573665"/>
                <a:ext cx="891176" cy="838083"/>
                <a:chOff x="2542126" y="3916562"/>
                <a:chExt cx="1705397" cy="1752816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2542126" y="3916562"/>
                  <a:ext cx="1506071" cy="1541926"/>
                  <a:chOff x="66966" y="3526815"/>
                  <a:chExt cx="1506071" cy="1541926"/>
                </a:xfrm>
              </p:grpSpPr>
              <p:sp>
                <p:nvSpPr>
                  <p:cNvPr id="72" name="Rectangle 71"/>
                  <p:cNvSpPr/>
                  <p:nvPr/>
                </p:nvSpPr>
                <p:spPr>
                  <a:xfrm>
                    <a:off x="66966" y="3526815"/>
                    <a:ext cx="1371600" cy="1371600"/>
                  </a:xfrm>
                  <a:prstGeom prst="rect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Rectangle 72"/>
                  <p:cNvSpPr/>
                  <p:nvPr/>
                </p:nvSpPr>
                <p:spPr>
                  <a:xfrm>
                    <a:off x="138681" y="3598530"/>
                    <a:ext cx="1371600" cy="1371600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>
                    <a:off x="201437" y="3697141"/>
                    <a:ext cx="1371600" cy="13716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2741452" y="4127452"/>
                  <a:ext cx="1506071" cy="1541926"/>
                  <a:chOff x="66966" y="3526815"/>
                  <a:chExt cx="1506071" cy="1541926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66966" y="3526815"/>
                    <a:ext cx="1371600" cy="1371600"/>
                  </a:xfrm>
                  <a:prstGeom prst="rect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>
                  <a:xfrm>
                    <a:off x="138681" y="3598530"/>
                    <a:ext cx="1371600" cy="1371600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201437" y="3697141"/>
                    <a:ext cx="1371600" cy="13716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83" name="Group 82"/>
            <p:cNvGrpSpPr/>
            <p:nvPr/>
          </p:nvGrpSpPr>
          <p:grpSpPr>
            <a:xfrm>
              <a:off x="3357191" y="4950474"/>
              <a:ext cx="391262" cy="520942"/>
              <a:chOff x="3017437" y="4421265"/>
              <a:chExt cx="1043576" cy="990483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3017437" y="4421265"/>
                <a:ext cx="891176" cy="838083"/>
                <a:chOff x="2542126" y="3916562"/>
                <a:chExt cx="1705397" cy="1752816"/>
              </a:xfrm>
            </p:grpSpPr>
            <p:grpSp>
              <p:nvGrpSpPr>
                <p:cNvPr id="94" name="Group 93"/>
                <p:cNvGrpSpPr/>
                <p:nvPr/>
              </p:nvGrpSpPr>
              <p:grpSpPr>
                <a:xfrm>
                  <a:off x="2542126" y="3916562"/>
                  <a:ext cx="1506071" cy="1541926"/>
                  <a:chOff x="66966" y="3526815"/>
                  <a:chExt cx="1506071" cy="1541926"/>
                </a:xfrm>
              </p:grpSpPr>
              <p:sp>
                <p:nvSpPr>
                  <p:cNvPr id="99" name="Rectangle 98"/>
                  <p:cNvSpPr/>
                  <p:nvPr/>
                </p:nvSpPr>
                <p:spPr>
                  <a:xfrm>
                    <a:off x="66966" y="3526815"/>
                    <a:ext cx="1371600" cy="1371600"/>
                  </a:xfrm>
                  <a:prstGeom prst="rect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/>
                  <p:cNvSpPr/>
                  <p:nvPr/>
                </p:nvSpPr>
                <p:spPr>
                  <a:xfrm>
                    <a:off x="138681" y="3598530"/>
                    <a:ext cx="1371600" cy="1371600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>
                  <a:xfrm>
                    <a:off x="201437" y="3697141"/>
                    <a:ext cx="1371600" cy="13716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5" name="Group 94"/>
                <p:cNvGrpSpPr/>
                <p:nvPr/>
              </p:nvGrpSpPr>
              <p:grpSpPr>
                <a:xfrm>
                  <a:off x="2741452" y="4127452"/>
                  <a:ext cx="1506071" cy="1541926"/>
                  <a:chOff x="66966" y="3526815"/>
                  <a:chExt cx="1506071" cy="1541926"/>
                </a:xfrm>
              </p:grpSpPr>
              <p:sp>
                <p:nvSpPr>
                  <p:cNvPr id="96" name="Rectangle 95"/>
                  <p:cNvSpPr/>
                  <p:nvPr/>
                </p:nvSpPr>
                <p:spPr>
                  <a:xfrm>
                    <a:off x="66966" y="3526815"/>
                    <a:ext cx="1371600" cy="1371600"/>
                  </a:xfrm>
                  <a:prstGeom prst="rect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/>
                  <p:cNvSpPr/>
                  <p:nvPr/>
                </p:nvSpPr>
                <p:spPr>
                  <a:xfrm>
                    <a:off x="138681" y="3598530"/>
                    <a:ext cx="1371600" cy="1371600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/>
                  <p:cNvSpPr/>
                  <p:nvPr/>
                </p:nvSpPr>
                <p:spPr>
                  <a:xfrm>
                    <a:off x="201437" y="3697141"/>
                    <a:ext cx="1371600" cy="13716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5" name="Group 84"/>
              <p:cNvGrpSpPr/>
              <p:nvPr/>
            </p:nvGrpSpPr>
            <p:grpSpPr>
              <a:xfrm>
                <a:off x="3169837" y="4573665"/>
                <a:ext cx="891176" cy="838083"/>
                <a:chOff x="2542126" y="3916562"/>
                <a:chExt cx="1705397" cy="1752816"/>
              </a:xfrm>
            </p:grpSpPr>
            <p:grpSp>
              <p:nvGrpSpPr>
                <p:cNvPr id="86" name="Group 85"/>
                <p:cNvGrpSpPr/>
                <p:nvPr/>
              </p:nvGrpSpPr>
              <p:grpSpPr>
                <a:xfrm>
                  <a:off x="2542126" y="3916562"/>
                  <a:ext cx="1506071" cy="1541926"/>
                  <a:chOff x="66966" y="3526815"/>
                  <a:chExt cx="1506071" cy="1541926"/>
                </a:xfrm>
              </p:grpSpPr>
              <p:sp>
                <p:nvSpPr>
                  <p:cNvPr id="91" name="Rectangle 90"/>
                  <p:cNvSpPr/>
                  <p:nvPr/>
                </p:nvSpPr>
                <p:spPr>
                  <a:xfrm>
                    <a:off x="66966" y="3526815"/>
                    <a:ext cx="1371600" cy="1371600"/>
                  </a:xfrm>
                  <a:prstGeom prst="rect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/>
                  <p:cNvSpPr/>
                  <p:nvPr/>
                </p:nvSpPr>
                <p:spPr>
                  <a:xfrm>
                    <a:off x="138681" y="3598530"/>
                    <a:ext cx="1371600" cy="1371600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/>
                  <p:cNvSpPr/>
                  <p:nvPr/>
                </p:nvSpPr>
                <p:spPr>
                  <a:xfrm>
                    <a:off x="201437" y="3697141"/>
                    <a:ext cx="1371600" cy="13716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7" name="Group 86"/>
                <p:cNvGrpSpPr/>
                <p:nvPr/>
              </p:nvGrpSpPr>
              <p:grpSpPr>
                <a:xfrm>
                  <a:off x="2741452" y="4127452"/>
                  <a:ext cx="1506071" cy="1541926"/>
                  <a:chOff x="66966" y="3526815"/>
                  <a:chExt cx="1506071" cy="1541926"/>
                </a:xfrm>
              </p:grpSpPr>
              <p:sp>
                <p:nvSpPr>
                  <p:cNvPr id="88" name="Rectangle 87"/>
                  <p:cNvSpPr/>
                  <p:nvPr/>
                </p:nvSpPr>
                <p:spPr>
                  <a:xfrm>
                    <a:off x="66966" y="3526815"/>
                    <a:ext cx="1371600" cy="1371600"/>
                  </a:xfrm>
                  <a:prstGeom prst="rect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Rectangle 88"/>
                  <p:cNvSpPr/>
                  <p:nvPr/>
                </p:nvSpPr>
                <p:spPr>
                  <a:xfrm>
                    <a:off x="138681" y="3598530"/>
                    <a:ext cx="1371600" cy="1371600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/>
                  <p:cNvSpPr/>
                  <p:nvPr/>
                </p:nvSpPr>
                <p:spPr>
                  <a:xfrm>
                    <a:off x="201437" y="3697141"/>
                    <a:ext cx="1371600" cy="13716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102" name="Group 101"/>
          <p:cNvGrpSpPr/>
          <p:nvPr/>
        </p:nvGrpSpPr>
        <p:grpSpPr>
          <a:xfrm>
            <a:off x="4333103" y="3817807"/>
            <a:ext cx="339564" cy="610878"/>
            <a:chOff x="4340197" y="4053271"/>
            <a:chExt cx="688303" cy="862676"/>
          </a:xfrm>
        </p:grpSpPr>
        <p:grpSp>
          <p:nvGrpSpPr>
            <p:cNvPr id="103" name="Group 102"/>
            <p:cNvGrpSpPr/>
            <p:nvPr/>
          </p:nvGrpSpPr>
          <p:grpSpPr>
            <a:xfrm>
              <a:off x="4340197" y="4053271"/>
              <a:ext cx="535903" cy="710276"/>
              <a:chOff x="3212550" y="4761140"/>
              <a:chExt cx="535903" cy="710276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3212550" y="4761140"/>
                <a:ext cx="391262" cy="520942"/>
                <a:chOff x="3017437" y="4421265"/>
                <a:chExt cx="1043576" cy="990483"/>
              </a:xfrm>
            </p:grpSpPr>
            <p:grpSp>
              <p:nvGrpSpPr>
                <p:cNvPr id="124" name="Group 123"/>
                <p:cNvGrpSpPr/>
                <p:nvPr/>
              </p:nvGrpSpPr>
              <p:grpSpPr>
                <a:xfrm>
                  <a:off x="3017437" y="4421265"/>
                  <a:ext cx="891176" cy="838083"/>
                  <a:chOff x="2542126" y="3916562"/>
                  <a:chExt cx="1705397" cy="1752816"/>
                </a:xfrm>
              </p:grpSpPr>
              <p:grpSp>
                <p:nvGrpSpPr>
                  <p:cNvPr id="134" name="Group 133"/>
                  <p:cNvGrpSpPr/>
                  <p:nvPr/>
                </p:nvGrpSpPr>
                <p:grpSpPr>
                  <a:xfrm>
                    <a:off x="2542126" y="391656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39" name="Rectangle 138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" name="Rectangle 139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" name="Rectangle 140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5" name="Group 134"/>
                  <p:cNvGrpSpPr/>
                  <p:nvPr/>
                </p:nvGrpSpPr>
                <p:grpSpPr>
                  <a:xfrm>
                    <a:off x="2741452" y="412745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36" name="Rectangle 135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" name="Rectangle 136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" name="Rectangle 137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5" name="Group 124"/>
                <p:cNvGrpSpPr/>
                <p:nvPr/>
              </p:nvGrpSpPr>
              <p:grpSpPr>
                <a:xfrm>
                  <a:off x="3169837" y="4573665"/>
                  <a:ext cx="891176" cy="838083"/>
                  <a:chOff x="2542126" y="3916562"/>
                  <a:chExt cx="1705397" cy="1752816"/>
                </a:xfrm>
              </p:grpSpPr>
              <p:grpSp>
                <p:nvGrpSpPr>
                  <p:cNvPr id="126" name="Group 125"/>
                  <p:cNvGrpSpPr/>
                  <p:nvPr/>
                </p:nvGrpSpPr>
                <p:grpSpPr>
                  <a:xfrm>
                    <a:off x="2542126" y="391656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31" name="Rectangle 130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" name="Rectangle 131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" name="Rectangle 132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" name="Group 126"/>
                  <p:cNvGrpSpPr/>
                  <p:nvPr/>
                </p:nvGrpSpPr>
                <p:grpSpPr>
                  <a:xfrm>
                    <a:off x="2741452" y="412745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28" name="Rectangle 127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" name="Rectangle 128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Rectangle 129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5" name="Group 104"/>
              <p:cNvGrpSpPr/>
              <p:nvPr/>
            </p:nvGrpSpPr>
            <p:grpSpPr>
              <a:xfrm>
                <a:off x="3357191" y="4950474"/>
                <a:ext cx="391262" cy="520942"/>
                <a:chOff x="3017437" y="4421265"/>
                <a:chExt cx="1043576" cy="990483"/>
              </a:xfrm>
            </p:grpSpPr>
            <p:grpSp>
              <p:nvGrpSpPr>
                <p:cNvPr id="106" name="Group 105"/>
                <p:cNvGrpSpPr/>
                <p:nvPr/>
              </p:nvGrpSpPr>
              <p:grpSpPr>
                <a:xfrm>
                  <a:off x="3017437" y="4421265"/>
                  <a:ext cx="891176" cy="838083"/>
                  <a:chOff x="2542126" y="3916562"/>
                  <a:chExt cx="1705397" cy="1752816"/>
                </a:xfrm>
              </p:grpSpPr>
              <p:grpSp>
                <p:nvGrpSpPr>
                  <p:cNvPr id="116" name="Group 115"/>
                  <p:cNvGrpSpPr/>
                  <p:nvPr/>
                </p:nvGrpSpPr>
                <p:grpSpPr>
                  <a:xfrm>
                    <a:off x="2542126" y="391656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21" name="Rectangle 120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" name="Rectangle 121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" name="Rectangle 122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7" name="Group 116"/>
                  <p:cNvGrpSpPr/>
                  <p:nvPr/>
                </p:nvGrpSpPr>
                <p:grpSpPr>
                  <a:xfrm>
                    <a:off x="2741452" y="412745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18" name="Rectangle 117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" name="Rectangle 119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07" name="Group 106"/>
                <p:cNvGrpSpPr/>
                <p:nvPr/>
              </p:nvGrpSpPr>
              <p:grpSpPr>
                <a:xfrm>
                  <a:off x="3169837" y="4573665"/>
                  <a:ext cx="891176" cy="838083"/>
                  <a:chOff x="2542126" y="3916562"/>
                  <a:chExt cx="1705397" cy="1752816"/>
                </a:xfrm>
              </p:grpSpPr>
              <p:grpSp>
                <p:nvGrpSpPr>
                  <p:cNvPr id="108" name="Group 107"/>
                  <p:cNvGrpSpPr/>
                  <p:nvPr/>
                </p:nvGrpSpPr>
                <p:grpSpPr>
                  <a:xfrm>
                    <a:off x="2542126" y="391656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" name="Rectangle 113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" name="Rectangle 114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9" name="Group 108"/>
                  <p:cNvGrpSpPr/>
                  <p:nvPr/>
                </p:nvGrpSpPr>
                <p:grpSpPr>
                  <a:xfrm>
                    <a:off x="2741452" y="412745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10" name="Rectangle 109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" name="Rectangle 111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42" name="Group 141"/>
            <p:cNvGrpSpPr/>
            <p:nvPr/>
          </p:nvGrpSpPr>
          <p:grpSpPr>
            <a:xfrm>
              <a:off x="4492597" y="4205671"/>
              <a:ext cx="535903" cy="710276"/>
              <a:chOff x="3212550" y="4761140"/>
              <a:chExt cx="535903" cy="710276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3212550" y="4761140"/>
                <a:ext cx="391262" cy="520942"/>
                <a:chOff x="3017437" y="4421265"/>
                <a:chExt cx="1043576" cy="990483"/>
              </a:xfrm>
            </p:grpSpPr>
            <p:grpSp>
              <p:nvGrpSpPr>
                <p:cNvPr id="163" name="Group 162"/>
                <p:cNvGrpSpPr/>
                <p:nvPr/>
              </p:nvGrpSpPr>
              <p:grpSpPr>
                <a:xfrm>
                  <a:off x="3017437" y="4421265"/>
                  <a:ext cx="891176" cy="838083"/>
                  <a:chOff x="2542126" y="3916562"/>
                  <a:chExt cx="1705397" cy="1752816"/>
                </a:xfrm>
              </p:grpSpPr>
              <p:grpSp>
                <p:nvGrpSpPr>
                  <p:cNvPr id="173" name="Group 172"/>
                  <p:cNvGrpSpPr/>
                  <p:nvPr/>
                </p:nvGrpSpPr>
                <p:grpSpPr>
                  <a:xfrm>
                    <a:off x="2542126" y="391656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78" name="Rectangle 177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9" name="Rectangle 178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0" name="Rectangle 179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4" name="Group 173"/>
                  <p:cNvGrpSpPr/>
                  <p:nvPr/>
                </p:nvGrpSpPr>
                <p:grpSpPr>
                  <a:xfrm>
                    <a:off x="2741452" y="412745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75" name="Rectangle 174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6" name="Rectangle 175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7" name="Rectangle 176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64" name="Group 163"/>
                <p:cNvGrpSpPr/>
                <p:nvPr/>
              </p:nvGrpSpPr>
              <p:grpSpPr>
                <a:xfrm>
                  <a:off x="3169837" y="4573665"/>
                  <a:ext cx="891176" cy="838083"/>
                  <a:chOff x="2542126" y="3916562"/>
                  <a:chExt cx="1705397" cy="1752816"/>
                </a:xfrm>
              </p:grpSpPr>
              <p:grpSp>
                <p:nvGrpSpPr>
                  <p:cNvPr id="165" name="Group 164"/>
                  <p:cNvGrpSpPr/>
                  <p:nvPr/>
                </p:nvGrpSpPr>
                <p:grpSpPr>
                  <a:xfrm>
                    <a:off x="2542126" y="391656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70" name="Rectangle 169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Rectangle 170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Rectangle 171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66" name="Group 165"/>
                  <p:cNvGrpSpPr/>
                  <p:nvPr/>
                </p:nvGrpSpPr>
                <p:grpSpPr>
                  <a:xfrm>
                    <a:off x="2741452" y="412745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67" name="Rectangle 166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8" name="Rectangle 167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9" name="Rectangle 168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44" name="Group 143"/>
              <p:cNvGrpSpPr/>
              <p:nvPr/>
            </p:nvGrpSpPr>
            <p:grpSpPr>
              <a:xfrm>
                <a:off x="3357191" y="4950474"/>
                <a:ext cx="391262" cy="520942"/>
                <a:chOff x="3017437" y="4421265"/>
                <a:chExt cx="1043576" cy="990483"/>
              </a:xfrm>
            </p:grpSpPr>
            <p:grpSp>
              <p:nvGrpSpPr>
                <p:cNvPr id="145" name="Group 144"/>
                <p:cNvGrpSpPr/>
                <p:nvPr/>
              </p:nvGrpSpPr>
              <p:grpSpPr>
                <a:xfrm>
                  <a:off x="3017437" y="4421265"/>
                  <a:ext cx="891176" cy="838083"/>
                  <a:chOff x="2542126" y="3916562"/>
                  <a:chExt cx="1705397" cy="1752816"/>
                </a:xfrm>
              </p:grpSpPr>
              <p:grpSp>
                <p:nvGrpSpPr>
                  <p:cNvPr id="155" name="Group 154"/>
                  <p:cNvGrpSpPr/>
                  <p:nvPr/>
                </p:nvGrpSpPr>
                <p:grpSpPr>
                  <a:xfrm>
                    <a:off x="2542126" y="391656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60" name="Rectangle 159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1" name="Rectangle 160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2" name="Rectangle 161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" name="Group 155"/>
                  <p:cNvGrpSpPr/>
                  <p:nvPr/>
                </p:nvGrpSpPr>
                <p:grpSpPr>
                  <a:xfrm>
                    <a:off x="2741452" y="412745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57" name="Rectangle 156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" name="Rectangle 157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9" name="Rectangle 158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6" name="Group 145"/>
                <p:cNvGrpSpPr/>
                <p:nvPr/>
              </p:nvGrpSpPr>
              <p:grpSpPr>
                <a:xfrm>
                  <a:off x="3169837" y="4573665"/>
                  <a:ext cx="891176" cy="838083"/>
                  <a:chOff x="2542126" y="3916562"/>
                  <a:chExt cx="1705397" cy="1752816"/>
                </a:xfrm>
              </p:grpSpPr>
              <p:grpSp>
                <p:nvGrpSpPr>
                  <p:cNvPr id="147" name="Group 146"/>
                  <p:cNvGrpSpPr/>
                  <p:nvPr/>
                </p:nvGrpSpPr>
                <p:grpSpPr>
                  <a:xfrm>
                    <a:off x="2542126" y="391656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52" name="Rectangle 151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" name="Rectangle 152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" name="Rectangle 153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8" name="Group 147"/>
                  <p:cNvGrpSpPr/>
                  <p:nvPr/>
                </p:nvGrpSpPr>
                <p:grpSpPr>
                  <a:xfrm>
                    <a:off x="2741452" y="412745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49" name="Rectangle 148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" name="Rectangle 149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" name="Rectangle 150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  <p:grpSp>
        <p:nvGrpSpPr>
          <p:cNvPr id="186" name="Group 185"/>
          <p:cNvGrpSpPr/>
          <p:nvPr/>
        </p:nvGrpSpPr>
        <p:grpSpPr>
          <a:xfrm>
            <a:off x="7206386" y="3032565"/>
            <a:ext cx="1929677" cy="1838626"/>
            <a:chOff x="1766944" y="1816469"/>
            <a:chExt cx="2714512" cy="3859389"/>
          </a:xfrm>
        </p:grpSpPr>
        <p:sp>
          <p:nvSpPr>
            <p:cNvPr id="189" name="Oval 188"/>
            <p:cNvSpPr/>
            <p:nvPr/>
          </p:nvSpPr>
          <p:spPr>
            <a:xfrm>
              <a:off x="1766944" y="1816469"/>
              <a:ext cx="473336" cy="475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1766944" y="2493332"/>
              <a:ext cx="473336" cy="475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1766944" y="3170195"/>
              <a:ext cx="473336" cy="475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1766944" y="3847058"/>
              <a:ext cx="473336" cy="475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766944" y="4523921"/>
              <a:ext cx="473336" cy="475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1766944" y="5200784"/>
              <a:ext cx="473336" cy="475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4008120" y="3152321"/>
              <a:ext cx="473336" cy="47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4008120" y="3881234"/>
              <a:ext cx="473336" cy="47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Arrow Connector 196"/>
            <p:cNvCxnSpPr>
              <a:stCxn id="189" idx="6"/>
              <a:endCxn id="195" idx="2"/>
            </p:cNvCxnSpPr>
            <p:nvPr/>
          </p:nvCxnSpPr>
          <p:spPr>
            <a:xfrm>
              <a:off x="2240280" y="2054006"/>
              <a:ext cx="1767840" cy="1335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190" idx="6"/>
              <a:endCxn id="195" idx="2"/>
            </p:cNvCxnSpPr>
            <p:nvPr/>
          </p:nvCxnSpPr>
          <p:spPr>
            <a:xfrm>
              <a:off x="2240280" y="2730869"/>
              <a:ext cx="1767840" cy="6589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stCxn id="191" idx="6"/>
              <a:endCxn id="195" idx="2"/>
            </p:cNvCxnSpPr>
            <p:nvPr/>
          </p:nvCxnSpPr>
          <p:spPr>
            <a:xfrm flipV="1">
              <a:off x="2240280" y="3389858"/>
              <a:ext cx="1767840" cy="178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>
              <a:stCxn id="192" idx="6"/>
              <a:endCxn id="195" idx="2"/>
            </p:cNvCxnSpPr>
            <p:nvPr/>
          </p:nvCxnSpPr>
          <p:spPr>
            <a:xfrm flipV="1">
              <a:off x="2240280" y="3389858"/>
              <a:ext cx="1767840" cy="694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93" idx="6"/>
              <a:endCxn id="195" idx="2"/>
            </p:cNvCxnSpPr>
            <p:nvPr/>
          </p:nvCxnSpPr>
          <p:spPr>
            <a:xfrm flipV="1">
              <a:off x="2240280" y="3389858"/>
              <a:ext cx="1767840" cy="1371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94" idx="6"/>
              <a:endCxn id="195" idx="2"/>
            </p:cNvCxnSpPr>
            <p:nvPr/>
          </p:nvCxnSpPr>
          <p:spPr>
            <a:xfrm flipV="1">
              <a:off x="2240280" y="3389858"/>
              <a:ext cx="1767840" cy="20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stCxn id="189" idx="6"/>
              <a:endCxn id="196" idx="2"/>
            </p:cNvCxnSpPr>
            <p:nvPr/>
          </p:nvCxnSpPr>
          <p:spPr>
            <a:xfrm>
              <a:off x="2240280" y="2054006"/>
              <a:ext cx="1767840" cy="2064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90" idx="6"/>
              <a:endCxn id="196" idx="2"/>
            </p:cNvCxnSpPr>
            <p:nvPr/>
          </p:nvCxnSpPr>
          <p:spPr>
            <a:xfrm>
              <a:off x="2240280" y="2730869"/>
              <a:ext cx="1767840" cy="1387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stCxn id="191" idx="6"/>
              <a:endCxn id="196" idx="2"/>
            </p:cNvCxnSpPr>
            <p:nvPr/>
          </p:nvCxnSpPr>
          <p:spPr>
            <a:xfrm>
              <a:off x="2240280" y="3407732"/>
              <a:ext cx="1767840" cy="7110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stCxn id="192" idx="6"/>
              <a:endCxn id="196" idx="2"/>
            </p:cNvCxnSpPr>
            <p:nvPr/>
          </p:nvCxnSpPr>
          <p:spPr>
            <a:xfrm>
              <a:off x="2240280" y="4084595"/>
              <a:ext cx="1767840" cy="34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193" idx="6"/>
              <a:endCxn id="196" idx="2"/>
            </p:cNvCxnSpPr>
            <p:nvPr/>
          </p:nvCxnSpPr>
          <p:spPr>
            <a:xfrm flipV="1">
              <a:off x="2240280" y="4118771"/>
              <a:ext cx="1767840" cy="6426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stCxn id="194" idx="6"/>
              <a:endCxn id="196" idx="2"/>
            </p:cNvCxnSpPr>
            <p:nvPr/>
          </p:nvCxnSpPr>
          <p:spPr>
            <a:xfrm flipV="1">
              <a:off x="2240280" y="4118771"/>
              <a:ext cx="1767840" cy="1319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9" name="Picture 2" descr="Image result for kitten convoluti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r="50173"/>
          <a:stretch/>
        </p:blipFill>
        <p:spPr bwMode="auto">
          <a:xfrm>
            <a:off x="8686284" y="1555367"/>
            <a:ext cx="1568954" cy="137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4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06692 0.000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05443 0.0025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0.08567 -0.0071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4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0.10221 -0.00509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14375 -0.0011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044" y="3156454"/>
            <a:ext cx="3189016" cy="26528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Geometry Group (VGG)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19" y="1419593"/>
            <a:ext cx="8239125" cy="53149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256932" y="252581"/>
            <a:ext cx="3555970" cy="1978676"/>
            <a:chOff x="6247625" y="4358243"/>
            <a:chExt cx="3555970" cy="1978676"/>
          </a:xfrm>
        </p:grpSpPr>
        <p:pic>
          <p:nvPicPr>
            <p:cNvPr id="6" name="Picture 2" descr="Image result for kitten convolution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8" r="50173"/>
            <a:stretch/>
          </p:blipFill>
          <p:spPr bwMode="auto">
            <a:xfrm>
              <a:off x="6324824" y="4460445"/>
              <a:ext cx="1568954" cy="1379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Image result for kitten convolution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31" r="-27"/>
            <a:stretch/>
          </p:blipFill>
          <p:spPr bwMode="auto">
            <a:xfrm>
              <a:off x="7943582" y="4457250"/>
              <a:ext cx="1810209" cy="1379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6247625" y="4358243"/>
              <a:ext cx="3555970" cy="1978676"/>
              <a:chOff x="6247625" y="4358243"/>
              <a:chExt cx="3555970" cy="197867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379128" y="5805664"/>
                <a:ext cx="8531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Goal</a:t>
                </a:r>
                <a:endParaRPr lang="en-US" sz="28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247625" y="4358243"/>
                <a:ext cx="3555970" cy="19786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363" y="2140256"/>
            <a:ext cx="1076726" cy="90923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558925" y="4312022"/>
            <a:ext cx="3555970" cy="6445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05089" y="2034989"/>
            <a:ext cx="2386982" cy="414840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95162" y="6183390"/>
            <a:ext cx="4908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https://neurohive.io/en/popular-networks/vgg16/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337089" y="3156454"/>
            <a:ext cx="0" cy="149503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94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Nuances of fine-tuning: what to re-train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5" y="1554480"/>
            <a:ext cx="7059396" cy="47043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3775" y="1478265"/>
            <a:ext cx="4453575" cy="485061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47350" y="1478265"/>
            <a:ext cx="2297299" cy="485061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/>
          <p:cNvSpPr/>
          <p:nvPr/>
        </p:nvSpPr>
        <p:spPr>
          <a:xfrm>
            <a:off x="493775" y="1889428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838200" y="2757791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1521175" y="3626154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2435575" y="4540554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3364991" y="5454954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0163" y="1690688"/>
            <a:ext cx="1106425" cy="2041526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8379" y="3214991"/>
            <a:ext cx="469077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Propagated loss undoes pre-training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879092" y="2342163"/>
            <a:ext cx="264790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 these layers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839468" y="1519837"/>
            <a:ext cx="21261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VGG </a:t>
            </a:r>
            <a:r>
              <a:rPr lang="en-US" sz="2400" dirty="0" err="1" smtClean="0"/>
              <a:t>Pretrained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721939" y="1455859"/>
            <a:ext cx="75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New</a:t>
            </a: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8142100" y="2104678"/>
            <a:ext cx="3555970" cy="1978676"/>
            <a:chOff x="6247625" y="4358243"/>
            <a:chExt cx="3555970" cy="1978676"/>
          </a:xfrm>
        </p:grpSpPr>
        <p:pic>
          <p:nvPicPr>
            <p:cNvPr id="18" name="Picture 2" descr="Image result for kitten convolution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8" r="50173"/>
            <a:stretch/>
          </p:blipFill>
          <p:spPr bwMode="auto">
            <a:xfrm>
              <a:off x="6324824" y="4460445"/>
              <a:ext cx="1568954" cy="1379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Image result for kitten convolution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31" r="-27"/>
            <a:stretch/>
          </p:blipFill>
          <p:spPr bwMode="auto">
            <a:xfrm>
              <a:off x="7943582" y="4457250"/>
              <a:ext cx="1810209" cy="1379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/>
            <p:cNvGrpSpPr/>
            <p:nvPr/>
          </p:nvGrpSpPr>
          <p:grpSpPr>
            <a:xfrm>
              <a:off x="6247625" y="4358243"/>
              <a:ext cx="3555970" cy="1978676"/>
              <a:chOff x="6247625" y="4358243"/>
              <a:chExt cx="3555970" cy="1978676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379128" y="5805664"/>
                <a:ext cx="8972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Train</a:t>
                </a:r>
                <a:endParaRPr lang="en-US" sz="2800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247625" y="4358243"/>
                <a:ext cx="3555970" cy="19786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6113802" y="4872021"/>
            <a:ext cx="60849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Training will first be bad..</a:t>
            </a:r>
          </a:p>
          <a:p>
            <a:pPr algn="ctr"/>
            <a:r>
              <a:rPr lang="en-US" sz="2800" dirty="0" smtClean="0"/>
              <a:t>All of ‘New’ is initialized random weights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310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96477" y="1690688"/>
            <a:ext cx="2474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block1_conv1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9971690" y="868390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Output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351" y="2299522"/>
            <a:ext cx="3966849" cy="395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80" y="2289990"/>
            <a:ext cx="3976374" cy="39598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015" t="2485" r="4737" b="2608"/>
          <a:stretch/>
        </p:blipFill>
        <p:spPr>
          <a:xfrm>
            <a:off x="9502540" y="1534921"/>
            <a:ext cx="2320409" cy="47148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15151" y="1705215"/>
            <a:ext cx="4321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block1_conv1_activation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630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5" y="2064640"/>
            <a:ext cx="5229590" cy="3657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5" y="2064638"/>
            <a:ext cx="5243083" cy="36576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2" y="2064635"/>
            <a:ext cx="5205046" cy="3657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5" y="2064629"/>
            <a:ext cx="5390984" cy="3657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530" y="2594651"/>
            <a:ext cx="6035040" cy="112226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100" y="2619633"/>
            <a:ext cx="6035040" cy="90640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2529" y="2667629"/>
            <a:ext cx="6035040" cy="61605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1100" y="2271851"/>
            <a:ext cx="6035040" cy="1431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Nuances of fine-tuning: what to re-train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48" y="2064641"/>
            <a:ext cx="5345723" cy="3657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1100" y="2484749"/>
            <a:ext cx="6046470" cy="3657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7866" y="3903313"/>
            <a:ext cx="3263734" cy="217494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894633" y="3952797"/>
            <a:ext cx="598367" cy="1000203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81140" y="3952797"/>
            <a:ext cx="2161260" cy="2311856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894633" y="3952797"/>
            <a:ext cx="1508001" cy="1769432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894633" y="3952797"/>
            <a:ext cx="1093667" cy="1355803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94633" y="3952797"/>
            <a:ext cx="611860" cy="1000203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921427" y="1485824"/>
            <a:ext cx="220727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/>
              <a:t>What’s best?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74819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your own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 (Convolution Nets)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Machine\Deep Learning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9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Searching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39" y="3200877"/>
            <a:ext cx="4943348" cy="3189472"/>
          </a:xfr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Things you can change…</a:t>
            </a:r>
          </a:p>
          <a:p>
            <a:endParaRPr lang="en-US" dirty="0" smtClean="0"/>
          </a:p>
          <a:p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Layers deep</a:t>
            </a:r>
          </a:p>
          <a:p>
            <a:pPr lvl="1"/>
            <a:r>
              <a:rPr lang="en-US" dirty="0" smtClean="0"/>
              <a:t># Convolution blocks/# Features</a:t>
            </a:r>
          </a:p>
          <a:p>
            <a:endParaRPr lang="en-US" dirty="0"/>
          </a:p>
          <a:p>
            <a:r>
              <a:rPr lang="en-US" dirty="0" smtClean="0"/>
              <a:t>Hyper-Parameters</a:t>
            </a:r>
          </a:p>
          <a:p>
            <a:pPr lvl="1"/>
            <a:r>
              <a:rPr lang="en-US" dirty="0" smtClean="0"/>
              <a:t>Learning rate, loss, regularization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033" y="179733"/>
            <a:ext cx="4401288" cy="2933007"/>
          </a:xfrm>
          <a:prstGeom prst="rect">
            <a:avLst/>
          </a:prstGeom>
        </p:spPr>
      </p:pic>
      <p:sp>
        <p:nvSpPr>
          <p:cNvPr id="26" name="Down Arrow 25"/>
          <p:cNvSpPr/>
          <p:nvPr/>
        </p:nvSpPr>
        <p:spPr>
          <a:xfrm>
            <a:off x="9339361" y="396531"/>
            <a:ext cx="484632" cy="20439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165787" y="1481728"/>
            <a:ext cx="918741" cy="55541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39" y="97775"/>
            <a:ext cx="4940917" cy="3185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52761" y="2970044"/>
            <a:ext cx="1886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Start simple…</a:t>
            </a:r>
            <a:endParaRPr lang="en-US" sz="2400" dirty="0"/>
          </a:p>
        </p:txBody>
      </p:sp>
      <p:pic>
        <p:nvPicPr>
          <p:cNvPr id="2050" name="Picture 2" descr="Image result for ferrar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92" y="678873"/>
            <a:ext cx="4111542" cy="231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jeep off road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239" y="3440524"/>
            <a:ext cx="4352313" cy="244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jet fue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571" y="2134789"/>
            <a:ext cx="2908564" cy="224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44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good learning rate</a:t>
            </a:r>
            <a:endParaRPr lang="en-US" dirty="0"/>
          </a:p>
        </p:txBody>
      </p:sp>
      <p:pic>
        <p:nvPicPr>
          <p:cNvPr id="1026" name="Picture 2" descr="https://www.pyimagesearch.com/wp-content/uploads/2019/08/learing_rate_finder_lr_pl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" t="11438" r="8964"/>
          <a:stretch/>
        </p:blipFill>
        <p:spPr bwMode="auto">
          <a:xfrm>
            <a:off x="6311900" y="1290730"/>
            <a:ext cx="5562600" cy="418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737100" y="5573196"/>
            <a:ext cx="7454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https://www.pyimagesearch.com/2019/08/05/keras-learning-rate-finder/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Potentially largest wastes of time…</a:t>
            </a:r>
          </a:p>
          <a:p>
            <a:endParaRPr lang="en-US" dirty="0" smtClean="0"/>
          </a:p>
          <a:p>
            <a:r>
              <a:rPr lang="en-US" dirty="0" smtClean="0"/>
              <a:t>Gradually increase LR</a:t>
            </a:r>
          </a:p>
          <a:p>
            <a:pPr lvl="1"/>
            <a:r>
              <a:rPr lang="en-US" dirty="0" smtClean="0"/>
              <a:t>Find min and max LR</a:t>
            </a:r>
            <a:endParaRPr lang="en-US" dirty="0"/>
          </a:p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719988" y="5500460"/>
            <a:ext cx="7154512" cy="51644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0583" y="5886419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hlinkClick r:id="rId4"/>
              </a:rPr>
              <a:t>https://arxiv.org/pdf/1506.01186.pdf</a:t>
            </a:r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9078607" y="320947"/>
            <a:ext cx="1895262" cy="1397411"/>
            <a:chOff x="9078607" y="320947"/>
            <a:chExt cx="1895262" cy="1397411"/>
          </a:xfrm>
        </p:grpSpPr>
        <p:sp>
          <p:nvSpPr>
            <p:cNvPr id="18" name="Down Arrow 17"/>
            <p:cNvSpPr/>
            <p:nvPr/>
          </p:nvSpPr>
          <p:spPr>
            <a:xfrm rot="1083449">
              <a:off x="9312398" y="794540"/>
              <a:ext cx="484632" cy="9238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78607" y="320947"/>
              <a:ext cx="1895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 Learning Rate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858537" y="911950"/>
            <a:ext cx="1928413" cy="3675385"/>
            <a:chOff x="9858537" y="911950"/>
            <a:chExt cx="1928413" cy="3675385"/>
          </a:xfrm>
        </p:grpSpPr>
        <p:sp>
          <p:nvSpPr>
            <p:cNvPr id="20" name="TextBox 19"/>
            <p:cNvSpPr txBox="1"/>
            <p:nvPr/>
          </p:nvSpPr>
          <p:spPr>
            <a:xfrm>
              <a:off x="9858537" y="911950"/>
              <a:ext cx="1928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Max Learning Rate</a:t>
              </a:r>
              <a:endParaRPr lang="en-US" dirty="0"/>
            </a:p>
          </p:txBody>
        </p:sp>
        <p:sp>
          <p:nvSpPr>
            <p:cNvPr id="21" name="Down Arrow 20"/>
            <p:cNvSpPr/>
            <p:nvPr/>
          </p:nvSpPr>
          <p:spPr>
            <a:xfrm rot="272553">
              <a:off x="10350819" y="1347477"/>
              <a:ext cx="484632" cy="32398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99883" y="533769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 LR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40364" y="4132983"/>
            <a:ext cx="865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 LR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704345" y="3671356"/>
            <a:ext cx="171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Triangular Policy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838200" y="205064"/>
            <a:ext cx="814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5"/>
              </a:rPr>
              <a:t>https://github.com/brianmanderson/Finding_Optimization_Parameters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18536"/>
          <a:stretch/>
        </p:blipFill>
        <p:spPr>
          <a:xfrm>
            <a:off x="1005794" y="4026529"/>
            <a:ext cx="3286125" cy="179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7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24" grpId="0"/>
      <p:bldP spid="25" grpId="0"/>
      <p:bldP spid="26" grpId="0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Transpose Artifacts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3400" y="2234406"/>
            <a:ext cx="35052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0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questions to ask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4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Evaluating final algorithm</a:t>
            </a:r>
          </a:p>
          <a:p>
            <a:pPr lvl="1"/>
            <a:r>
              <a:rPr lang="en-US" dirty="0"/>
              <a:t>Using same loss as before? Dice?</a:t>
            </a:r>
          </a:p>
          <a:p>
            <a:endParaRPr lang="en-US" dirty="0"/>
          </a:p>
          <a:p>
            <a:r>
              <a:rPr lang="en-US" dirty="0"/>
              <a:t>What is your loss metric?</a:t>
            </a:r>
          </a:p>
          <a:p>
            <a:pPr lvl="1"/>
            <a:r>
              <a:rPr lang="en-US" dirty="0"/>
              <a:t>Dice, Categorical cross </a:t>
            </a:r>
            <a:r>
              <a:rPr lang="en-US" dirty="0" smtClean="0"/>
              <a:t>entropy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questions to ask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69" t="11192" r="9036" b="11436"/>
          <a:stretch/>
        </p:blipFill>
        <p:spPr>
          <a:xfrm>
            <a:off x="7761712" y="507755"/>
            <a:ext cx="4035669" cy="2778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72915" y="1483646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51%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26929" y="2400976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51%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77270" y="3197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DSC = 1!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8043365" y="3286124"/>
            <a:ext cx="347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Doesn’t mean Dice is bad!</a:t>
            </a:r>
          </a:p>
          <a:p>
            <a:pPr algn="ctr"/>
            <a:r>
              <a:rPr lang="en-US" sz="2400" dirty="0" smtClean="0"/>
              <a:t>Need other metrics with it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096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5" grpId="0"/>
      <p:bldP spid="19" grpId="0"/>
      <p:bldP spid="24" grpId="0"/>
      <p:bldP spid="2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questions to ask</a:t>
            </a:r>
          </a:p>
        </p:txBody>
      </p:sp>
      <p:pic>
        <p:nvPicPr>
          <p:cNvPr id="6146" name="Picture 2" descr="Image result for oce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492746"/>
            <a:ext cx="9537700" cy="499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372419" y="4305389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Classes</a:t>
            </a:r>
          </a:p>
          <a:p>
            <a:r>
              <a:rPr lang="en-US" dirty="0" smtClean="0"/>
              <a:t>Boat</a:t>
            </a:r>
          </a:p>
          <a:p>
            <a:r>
              <a:rPr lang="en-US" dirty="0" smtClean="0"/>
              <a:t>Not-Boat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0200" y="6488668"/>
            <a:ext cx="20906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https://en.wikipedia.org/wiki/Ocean</a:t>
            </a:r>
            <a:endParaRPr lang="en-US" sz="1000" dirty="0"/>
          </a:p>
        </p:txBody>
      </p:sp>
      <p:pic>
        <p:nvPicPr>
          <p:cNvPr id="6148" name="Picture 4" descr="Image result for ding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092" y="5253368"/>
            <a:ext cx="2056527" cy="134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ding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570" y="6014827"/>
            <a:ext cx="251052" cy="16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Arrow 5"/>
          <p:cNvSpPr/>
          <p:nvPr/>
        </p:nvSpPr>
        <p:spPr>
          <a:xfrm>
            <a:off x="9275179" y="5883310"/>
            <a:ext cx="769041" cy="3243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077200" y="6597352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https://www.amazon.co.uk/Tolo-Toys-First-Friends-Dingy/dp/B008PO666U</a:t>
            </a:r>
            <a:endParaRPr lang="en-US" sz="1000" dirty="0"/>
          </a:p>
        </p:txBody>
      </p:sp>
      <p:sp>
        <p:nvSpPr>
          <p:cNvPr id="10" name="Multiply 9"/>
          <p:cNvSpPr/>
          <p:nvPr/>
        </p:nvSpPr>
        <p:spPr>
          <a:xfrm>
            <a:off x="8645219" y="5577234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6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Evaluating </a:t>
            </a:r>
            <a:r>
              <a:rPr lang="en-US" dirty="0"/>
              <a:t>final algorithm</a:t>
            </a:r>
          </a:p>
          <a:p>
            <a:pPr lvl="1"/>
            <a:r>
              <a:rPr lang="en-US" dirty="0"/>
              <a:t>Using same loss as before? Dice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/>
              <a:t>What is your loss metric?</a:t>
            </a:r>
          </a:p>
          <a:p>
            <a:pPr lvl="1"/>
            <a:r>
              <a:rPr lang="en-US" dirty="0"/>
              <a:t>Dice, Categorical cross </a:t>
            </a:r>
            <a:r>
              <a:rPr lang="en-US" dirty="0" smtClean="0"/>
              <a:t>entropy</a:t>
            </a:r>
            <a:endParaRPr lang="en-US" dirty="0"/>
          </a:p>
          <a:p>
            <a:r>
              <a:rPr lang="en-US" dirty="0" smtClean="0"/>
              <a:t>WITHHELD TEST SET?!</a:t>
            </a:r>
          </a:p>
          <a:p>
            <a:r>
              <a:rPr lang="en-US" dirty="0" smtClean="0"/>
              <a:t>Qualitative assessment?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questions to ask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69" t="11192" r="9036" b="11436"/>
          <a:stretch/>
        </p:blipFill>
        <p:spPr>
          <a:xfrm>
            <a:off x="7761712" y="507755"/>
            <a:ext cx="4035669" cy="2778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72915" y="1483646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51%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26929" y="2400976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51%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77270" y="3197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DSC = 1!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8043365" y="3286124"/>
            <a:ext cx="347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Doesn’t mean Dice is bad!</a:t>
            </a:r>
          </a:p>
          <a:p>
            <a:pPr algn="ctr"/>
            <a:r>
              <a:rPr lang="en-US" sz="2400" dirty="0" smtClean="0"/>
              <a:t>Need other metrics with it</a:t>
            </a:r>
            <a:endParaRPr lang="en-US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026276"/>
              </p:ext>
            </p:extLst>
          </p:nvPr>
        </p:nvGraphicFramePr>
        <p:xfrm>
          <a:off x="7116607" y="5061993"/>
          <a:ext cx="4318156" cy="1031254"/>
        </p:xfrm>
        <a:graphic>
          <a:graphicData uri="http://schemas.openxmlformats.org/drawingml/2006/table">
            <a:tbl>
              <a:tblPr firstRow="1" firstCol="1" bandRow="1"/>
              <a:tblGrid>
                <a:gridCol w="1306413">
                  <a:extLst>
                    <a:ext uri="{9D8B030D-6E8A-4147-A177-3AD203B41FA5}">
                      <a16:colId xmlns:a16="http://schemas.microsoft.com/office/drawing/2014/main" val="3864468589"/>
                    </a:ext>
                  </a:extLst>
                </a:gridCol>
                <a:gridCol w="1700546">
                  <a:extLst>
                    <a:ext uri="{9D8B030D-6E8A-4147-A177-3AD203B41FA5}">
                      <a16:colId xmlns:a16="http://schemas.microsoft.com/office/drawing/2014/main" val="2176354858"/>
                    </a:ext>
                  </a:extLst>
                </a:gridCol>
                <a:gridCol w="1311197">
                  <a:extLst>
                    <a:ext uri="{9D8B030D-6E8A-4147-A177-3AD203B41FA5}">
                      <a16:colId xmlns:a16="http://schemas.microsoft.com/office/drawing/2014/main" val="3430382547"/>
                    </a:ext>
                  </a:extLst>
                </a:gridCol>
              </a:tblGrid>
              <a:tr h="10312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347385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0103235" y="4203981"/>
            <a:ext cx="46489" cy="241150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3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1144651"/>
            <a:ext cx="7277100" cy="521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Accuracy: 0.92</a:t>
            </a:r>
            <a:endParaRPr lang="en-US" dirty="0"/>
          </a:p>
          <a:p>
            <a:r>
              <a:rPr lang="en-US" dirty="0" smtClean="0"/>
              <a:t>Prediction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91" y="2860618"/>
            <a:ext cx="3510109" cy="33163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91800" y="5253318"/>
            <a:ext cx="3395118" cy="71717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6712716" y="4382589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8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Evaluating </a:t>
            </a:r>
            <a:r>
              <a:rPr lang="en-US" dirty="0"/>
              <a:t>final algorithm</a:t>
            </a:r>
          </a:p>
          <a:p>
            <a:pPr lvl="1"/>
            <a:r>
              <a:rPr lang="en-US" dirty="0"/>
              <a:t>Using same loss as before? Dice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/>
              <a:t>What is your loss metric?</a:t>
            </a:r>
          </a:p>
          <a:p>
            <a:pPr lvl="1"/>
            <a:r>
              <a:rPr lang="en-US" dirty="0"/>
              <a:t>Dice, Categorical cross </a:t>
            </a:r>
            <a:r>
              <a:rPr lang="en-US" dirty="0" smtClean="0"/>
              <a:t>entropy</a:t>
            </a:r>
            <a:endParaRPr lang="en-US" dirty="0"/>
          </a:p>
          <a:p>
            <a:r>
              <a:rPr lang="en-US" dirty="0" smtClean="0"/>
              <a:t>WITHHELD TEST SET?!</a:t>
            </a:r>
          </a:p>
          <a:p>
            <a:r>
              <a:rPr lang="en-US" dirty="0" smtClean="0"/>
              <a:t>Qualitative assessment?</a:t>
            </a:r>
          </a:p>
          <a:p>
            <a:r>
              <a:rPr lang="en-US" dirty="0" smtClean="0"/>
              <a:t>What optimizer are you using?</a:t>
            </a:r>
          </a:p>
          <a:p>
            <a:pPr lvl="1"/>
            <a:r>
              <a:rPr lang="en-US" dirty="0" smtClean="0"/>
              <a:t>Adam, SGD, (maybe </a:t>
            </a:r>
            <a:r>
              <a:rPr lang="en-US" dirty="0" err="1" smtClean="0"/>
              <a:t>RAdam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questions to ask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69" t="11192" r="9036" b="11436"/>
          <a:stretch/>
        </p:blipFill>
        <p:spPr>
          <a:xfrm>
            <a:off x="7761712" y="507755"/>
            <a:ext cx="4035669" cy="2778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72915" y="1483646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51%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26929" y="2400976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51%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77270" y="3197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DSC = 1!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8043365" y="3286124"/>
            <a:ext cx="347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Doesn’t mean Dice is bad!</a:t>
            </a:r>
          </a:p>
          <a:p>
            <a:pPr algn="ctr"/>
            <a:r>
              <a:rPr lang="en-US" sz="2400" dirty="0" smtClean="0"/>
              <a:t>Need other metrics with it</a:t>
            </a:r>
            <a:endParaRPr lang="en-US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116607" y="5061993"/>
          <a:ext cx="4318156" cy="1031254"/>
        </p:xfrm>
        <a:graphic>
          <a:graphicData uri="http://schemas.openxmlformats.org/drawingml/2006/table">
            <a:tbl>
              <a:tblPr firstRow="1" firstCol="1" bandRow="1"/>
              <a:tblGrid>
                <a:gridCol w="1306413">
                  <a:extLst>
                    <a:ext uri="{9D8B030D-6E8A-4147-A177-3AD203B41FA5}">
                      <a16:colId xmlns:a16="http://schemas.microsoft.com/office/drawing/2014/main" val="3864468589"/>
                    </a:ext>
                  </a:extLst>
                </a:gridCol>
                <a:gridCol w="1700546">
                  <a:extLst>
                    <a:ext uri="{9D8B030D-6E8A-4147-A177-3AD203B41FA5}">
                      <a16:colId xmlns:a16="http://schemas.microsoft.com/office/drawing/2014/main" val="2176354858"/>
                    </a:ext>
                  </a:extLst>
                </a:gridCol>
                <a:gridCol w="1311197">
                  <a:extLst>
                    <a:ext uri="{9D8B030D-6E8A-4147-A177-3AD203B41FA5}">
                      <a16:colId xmlns:a16="http://schemas.microsoft.com/office/drawing/2014/main" val="3430382547"/>
                    </a:ext>
                  </a:extLst>
                </a:gridCol>
              </a:tblGrid>
              <a:tr h="10312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347385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0103235" y="4203981"/>
            <a:ext cx="46489" cy="241150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5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Acknowledgements and Thanks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A1CC6-47F8-A34F-A021-65A8076DADC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6362910" y="1550422"/>
            <a:ext cx="3161547" cy="2817149"/>
          </a:xfrm>
        </p:spPr>
        <p:txBody>
          <a:bodyPr>
            <a:noAutofit/>
          </a:bodyPr>
          <a:lstStyle/>
          <a:p>
            <a:pPr marL="11430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Laurence </a:t>
            </a: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Court, </a:t>
            </a: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PhD</a:t>
            </a:r>
          </a:p>
          <a:p>
            <a:pPr marL="11430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Kelly </a:t>
            </a:r>
            <a:r>
              <a:rPr lang="en-US" sz="2200" dirty="0" err="1" smtClean="0">
                <a:solidFill>
                  <a:prstClr val="black"/>
                </a:solidFill>
                <a:latin typeface="Calibri Light" panose="020F0302020204030204"/>
              </a:rPr>
              <a:t>Kisling</a:t>
            </a: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, MS</a:t>
            </a:r>
          </a:p>
          <a:p>
            <a:pPr marL="11430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Carlos </a:t>
            </a: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Cardenas, </a:t>
            </a: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 smtClean="0">
                <a:latin typeface="+mj-lt"/>
              </a:rPr>
              <a:t>Tucker </a:t>
            </a:r>
            <a:r>
              <a:rPr lang="en-US" sz="2200" dirty="0" err="1" smtClean="0">
                <a:latin typeface="+mj-lt"/>
              </a:rPr>
              <a:t>Netherton</a:t>
            </a:r>
            <a:r>
              <a:rPr lang="en-US" sz="2200" dirty="0" smtClean="0">
                <a:latin typeface="+mj-lt"/>
              </a:rPr>
              <a:t>, DMP</a:t>
            </a:r>
          </a:p>
          <a:p>
            <a:pPr marL="11430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Rachel </a:t>
            </a:r>
            <a:r>
              <a:rPr lang="en-US" sz="2200" dirty="0" err="1">
                <a:solidFill>
                  <a:prstClr val="black"/>
                </a:solidFill>
                <a:latin typeface="Calibri Light" panose="020F0302020204030204"/>
              </a:rPr>
              <a:t>McCarroll</a:t>
            </a: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, PhD</a:t>
            </a:r>
          </a:p>
          <a:p>
            <a:pPr marL="11430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 err="1">
                <a:solidFill>
                  <a:prstClr val="black"/>
                </a:solidFill>
                <a:latin typeface="Calibri Light" panose="020F0302020204030204"/>
              </a:rPr>
              <a:t>Jinzhong</a:t>
            </a: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 Yang, </a:t>
            </a: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PhD</a:t>
            </a:r>
          </a:p>
          <a:p>
            <a:pPr marL="11430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Luciano </a:t>
            </a:r>
            <a:r>
              <a:rPr lang="en-US" sz="2200" dirty="0" err="1">
                <a:solidFill>
                  <a:prstClr val="black"/>
                </a:solidFill>
                <a:latin typeface="Calibri Light" panose="020F0302020204030204"/>
              </a:rPr>
              <a:t>Branco</a:t>
            </a:r>
            <a:endParaRPr lang="en-US" sz="2200" dirty="0">
              <a:solidFill>
                <a:prstClr val="black"/>
              </a:solidFill>
              <a:latin typeface="Calibri Light" panose="020F0302020204030204"/>
            </a:endParaRPr>
          </a:p>
          <a:p>
            <a:pPr marL="11430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200" dirty="0" smtClean="0">
              <a:solidFill>
                <a:prstClr val="black"/>
              </a:solidFill>
              <a:latin typeface="Calibri Light" panose="020F0302020204030204"/>
            </a:endParaRP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200" dirty="0" smtClean="0">
              <a:latin typeface="+mj-lt"/>
            </a:endParaRP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200" dirty="0" smtClean="0">
              <a:latin typeface="+mj-lt"/>
            </a:endParaRP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200" dirty="0" smtClean="0"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37782" y="1065919"/>
            <a:ext cx="3955719" cy="5472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200" b="1" u="sng" dirty="0" smtClean="0">
                <a:latin typeface="+mj-lt"/>
              </a:rPr>
              <a:t>Brock Lab Group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Kristy Brock,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Molly McCulloch,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Guillaume </a:t>
            </a:r>
            <a:r>
              <a:rPr lang="en-US" sz="2200" dirty="0" err="1" smtClean="0">
                <a:solidFill>
                  <a:prstClr val="black"/>
                </a:solidFill>
                <a:latin typeface="Calibri Light" panose="020F0302020204030204"/>
              </a:rPr>
              <a:t>Cazoulat</a:t>
            </a: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err="1" smtClean="0">
                <a:solidFill>
                  <a:prstClr val="black"/>
                </a:solidFill>
                <a:latin typeface="Calibri Light" panose="020F0302020204030204"/>
              </a:rPr>
              <a:t>Ezgi</a:t>
            </a: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sz="2200" dirty="0" err="1" smtClean="0">
                <a:solidFill>
                  <a:prstClr val="black"/>
                </a:solidFill>
                <a:latin typeface="Calibri Light" panose="020F0302020204030204"/>
              </a:rPr>
              <a:t>Kirimli</a:t>
            </a: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, MD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 err="1" smtClean="0">
                <a:latin typeface="+mj-lt"/>
              </a:rPr>
              <a:t>Bastien</a:t>
            </a:r>
            <a:r>
              <a:rPr lang="en-US" sz="2200" dirty="0" smtClean="0">
                <a:latin typeface="+mj-lt"/>
              </a:rPr>
              <a:t> </a:t>
            </a:r>
            <a:r>
              <a:rPr lang="en-US" sz="2200" dirty="0" err="1" smtClean="0">
                <a:latin typeface="+mj-lt"/>
              </a:rPr>
              <a:t>Rigaud</a:t>
            </a:r>
            <a:r>
              <a:rPr lang="en-US" sz="2200" dirty="0" smtClean="0">
                <a:latin typeface="+mj-lt"/>
              </a:rPr>
              <a:t>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 smtClean="0">
                <a:latin typeface="+mj-lt"/>
              </a:rPr>
              <a:t>Yulun He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err="1" smtClean="0">
                <a:latin typeface="+mj-lt"/>
              </a:rPr>
              <a:t>Anando</a:t>
            </a:r>
            <a:r>
              <a:rPr lang="en-US" sz="2200" dirty="0" smtClean="0">
                <a:latin typeface="+mj-lt"/>
              </a:rPr>
              <a:t> Sen,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latin typeface="+mj-lt"/>
              </a:rPr>
              <a:t>Sara Thrower,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latin typeface="+mj-lt"/>
              </a:rPr>
              <a:t>Anne-Cecile Lesage,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latin typeface="+mj-lt"/>
              </a:rPr>
              <a:t>Brandon </a:t>
            </a:r>
            <a:r>
              <a:rPr lang="en-US" sz="2200" dirty="0" err="1" smtClean="0">
                <a:latin typeface="+mj-lt"/>
              </a:rPr>
              <a:t>Reber</a:t>
            </a:r>
            <a:endParaRPr lang="en-US" sz="2200" dirty="0" smtClean="0">
              <a:latin typeface="+mj-lt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3362838" y="1814344"/>
            <a:ext cx="3514171" cy="1726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200" b="1" u="sng" dirty="0" err="1" smtClean="0">
                <a:latin typeface="+mj-lt"/>
              </a:rPr>
              <a:t>Odisio</a:t>
            </a:r>
            <a:r>
              <a:rPr lang="en-US" sz="2200" b="1" u="sng" dirty="0" smtClean="0">
                <a:latin typeface="+mj-lt"/>
              </a:rPr>
              <a:t> Lab Group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Bruno </a:t>
            </a:r>
            <a:r>
              <a:rPr lang="en-US" sz="2200" dirty="0" err="1" smtClean="0">
                <a:solidFill>
                  <a:prstClr val="black"/>
                </a:solidFill>
                <a:latin typeface="Calibri Light" panose="020F0302020204030204"/>
              </a:rPr>
              <a:t>Odisio</a:t>
            </a: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, MD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Ethan Lin, MD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362838" y="1329694"/>
            <a:ext cx="2833890" cy="693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latin typeface="+mj-lt"/>
              </a:rPr>
              <a:t>Eugene </a:t>
            </a:r>
            <a:r>
              <a:rPr lang="en-US" sz="2200" dirty="0" err="1" smtClean="0">
                <a:latin typeface="+mj-lt"/>
              </a:rPr>
              <a:t>Koay</a:t>
            </a:r>
            <a:r>
              <a:rPr lang="en-US" sz="2200" dirty="0" smtClean="0">
                <a:latin typeface="+mj-lt"/>
              </a:rPr>
              <a:t>, MD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 smtClean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80479" y="6667614"/>
            <a:ext cx="243978" cy="107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" dirty="0" smtClean="0"/>
              <a:t>*undecided</a:t>
            </a:r>
            <a:endParaRPr lang="en-US" sz="100" dirty="0"/>
          </a:p>
        </p:txBody>
      </p:sp>
      <p:sp>
        <p:nvSpPr>
          <p:cNvPr id="5" name="Rectangle 4"/>
          <p:cNvSpPr/>
          <p:nvPr/>
        </p:nvSpPr>
        <p:spPr>
          <a:xfrm>
            <a:off x="9135771" y="1440657"/>
            <a:ext cx="2809795" cy="307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Rachel </a:t>
            </a:r>
            <a:r>
              <a:rPr lang="en-US" sz="2200" dirty="0" smtClean="0">
                <a:latin typeface="+mj-lt"/>
              </a:rPr>
              <a:t>Ger, PhD</a:t>
            </a:r>
            <a:endParaRPr lang="en-US" sz="2200" dirty="0">
              <a:latin typeface="+mj-lt"/>
            </a:endParaRP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Skylar Gay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Casey Gay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Joy Zhang,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 err="1">
                <a:latin typeface="+mj-lt"/>
              </a:rPr>
              <a:t>Callistus</a:t>
            </a:r>
            <a:r>
              <a:rPr lang="en-US" sz="2200" dirty="0">
                <a:latin typeface="+mj-lt"/>
              </a:rPr>
              <a:t> Nguyen,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Constance Owens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Dong Joo Rhee, MS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Yvonne </a:t>
            </a:r>
            <a:r>
              <a:rPr lang="en-US" sz="2200" dirty="0" err="1">
                <a:latin typeface="+mj-lt"/>
              </a:rPr>
              <a:t>Roed</a:t>
            </a:r>
            <a:r>
              <a:rPr lang="en-US" sz="2200" dirty="0">
                <a:latin typeface="+mj-lt"/>
              </a:rPr>
              <a:t>, </a:t>
            </a:r>
            <a:r>
              <a:rPr lang="en-US" sz="2200" dirty="0" smtClean="0">
                <a:latin typeface="+mj-lt"/>
              </a:rPr>
              <a:t>PhD</a:t>
            </a:r>
            <a:endParaRPr lang="en-US" sz="22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24056" y="948543"/>
            <a:ext cx="2223429" cy="464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2200" b="1" u="sng" dirty="0">
                <a:latin typeface="+mj-lt"/>
              </a:rPr>
              <a:t>Court Yard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47239" y="5300791"/>
            <a:ext cx="21544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Thank you!</a:t>
            </a:r>
            <a:endParaRPr lang="en-US" sz="3400" dirty="0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3362838" y="4120040"/>
            <a:ext cx="3514171" cy="2381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200" b="1" u="sng" dirty="0" smtClean="0">
                <a:latin typeface="+mj-lt"/>
              </a:rPr>
              <a:t>Committee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Kristy Brock,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Laurence E Court,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Erik N.K. </a:t>
            </a:r>
            <a:r>
              <a:rPr lang="en-US" sz="2200" dirty="0" err="1" smtClean="0">
                <a:solidFill>
                  <a:prstClr val="black"/>
                </a:solidFill>
                <a:latin typeface="Calibri Light" panose="020F0302020204030204"/>
              </a:rPr>
              <a:t>Cressman</a:t>
            </a: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, MD,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Ankit B Patel,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Carlos C Cardenas,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 smtClean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455" y="6300991"/>
            <a:ext cx="3452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2"/>
              </a:rPr>
              <a:t>bmanderson@mdanderson.org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7308078" y="5996775"/>
            <a:ext cx="4637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hlinkClick r:id="rId3"/>
              </a:rPr>
              <a:t>www.Github.com/BrianMAnderson</a:t>
            </a:r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403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‘Main parts’ of convolution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 kernels</a:t>
            </a:r>
          </a:p>
          <a:p>
            <a:pPr lvl="1"/>
            <a:r>
              <a:rPr lang="en-US" dirty="0" smtClean="0"/>
              <a:t>Activation</a:t>
            </a:r>
          </a:p>
          <a:p>
            <a:endParaRPr lang="en-US" dirty="0"/>
          </a:p>
          <a:p>
            <a:r>
              <a:rPr lang="en-US" dirty="0" smtClean="0"/>
              <a:t>Pooling Layers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Fully-Connected Layers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600705"/>
              </p:ext>
            </p:extLst>
          </p:nvPr>
        </p:nvGraphicFramePr>
        <p:xfrm>
          <a:off x="4758277" y="1487507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53190"/>
              </p:ext>
            </p:extLst>
          </p:nvPr>
        </p:nvGraphicFramePr>
        <p:xfrm>
          <a:off x="3447873" y="3269774"/>
          <a:ext cx="73152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50" y="3707169"/>
            <a:ext cx="1981814" cy="2815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120" y="1266499"/>
            <a:ext cx="3637865" cy="242426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31047" y="3844913"/>
            <a:ext cx="4908010" cy="2651653"/>
            <a:chOff x="7131047" y="3844913"/>
            <a:chExt cx="4908010" cy="265165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6121" y="3844913"/>
              <a:ext cx="3587679" cy="231436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131047" y="6127234"/>
              <a:ext cx="49080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hlinkClick r:id="rId5"/>
                </a:rPr>
                <a:t>https://neurohive.io/en/popular-networks/vgg16/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7597833" y="1365319"/>
            <a:ext cx="581892" cy="47951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66120" y="2112905"/>
            <a:ext cx="809256" cy="47951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30199" y="4669239"/>
            <a:ext cx="1674367" cy="47951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5140" y="1390830"/>
            <a:ext cx="6199632" cy="1559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6832" y="3065242"/>
            <a:ext cx="3933235" cy="1559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4592" y="4599936"/>
            <a:ext cx="3933235" cy="1559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826114" y="3673218"/>
            <a:ext cx="2254748" cy="2849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8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media.giphy.com/media/st83jeYy9L6Bq/giphy.gif</a:t>
            </a:r>
            <a:r>
              <a:rPr lang="en-US" dirty="0" smtClean="0"/>
              <a:t> (peter throwing blinds ‘tweaking neural network’)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www.youtube.com/watch?v=bnJ8UpvdTQY</a:t>
            </a:r>
            <a:r>
              <a:rPr lang="en-US" dirty="0" smtClean="0"/>
              <a:t> (kid can’t say animal names)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convolution?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508044"/>
              </p:ext>
            </p:extLst>
          </p:nvPr>
        </p:nvGraphicFramePr>
        <p:xfrm>
          <a:off x="9560380" y="516507"/>
          <a:ext cx="1337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453102"/>
              </p:ext>
            </p:extLst>
          </p:nvPr>
        </p:nvGraphicFramePr>
        <p:xfrm>
          <a:off x="7882186" y="516507"/>
          <a:ext cx="1337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772621" y="-5171"/>
            <a:ext cx="110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Kernels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7431741" y="76725"/>
            <a:ext cx="4469801" cy="237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918614" y="1459855"/>
            <a:ext cx="1784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is a box!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6949589" y="3414161"/>
            <a:ext cx="4753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Two horizontal and two parallel lines</a:t>
            </a:r>
            <a:endParaRPr lang="en-US" sz="2400" dirty="0"/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894491"/>
              </p:ext>
            </p:extLst>
          </p:nvPr>
        </p:nvGraphicFramePr>
        <p:xfrm>
          <a:off x="250718" y="2249011"/>
          <a:ext cx="512064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9874985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400885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4585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3662779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798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140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6367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11" name="Right Arrow 10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438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3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739305"/>
              </p:ext>
            </p:extLst>
          </p:nvPr>
        </p:nvGraphicFramePr>
        <p:xfrm>
          <a:off x="7497434" y="2838767"/>
          <a:ext cx="3657600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124312848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954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19167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597797"/>
              </p:ext>
            </p:extLst>
          </p:nvPr>
        </p:nvGraphicFramePr>
        <p:xfrm>
          <a:off x="250718" y="2249011"/>
          <a:ext cx="512064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9874985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400885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4585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3662779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798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140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6367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873801"/>
              </p:ext>
            </p:extLst>
          </p:nvPr>
        </p:nvGraphicFramePr>
        <p:xfrm>
          <a:off x="250718" y="2249011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9560380" y="516507"/>
          <a:ext cx="1337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7882186" y="516507"/>
          <a:ext cx="1337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772621" y="-5171"/>
            <a:ext cx="110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Kernels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6984400" y="2687370"/>
            <a:ext cx="4469801" cy="513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21163" y="1459855"/>
            <a:ext cx="1784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is a box!</a:t>
            </a:r>
            <a:endParaRPr lang="en-US" sz="24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What is a convolution?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091333" y="3200400"/>
            <a:ext cx="4469801" cy="2994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28" name="Right Arrow 27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969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0093 L 0.3293 -0.0013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756926"/>
              </p:ext>
            </p:extLst>
          </p:nvPr>
        </p:nvGraphicFramePr>
        <p:xfrm>
          <a:off x="250718" y="2249011"/>
          <a:ext cx="512064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9874985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400885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4585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3662779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798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140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6367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convolution?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676715"/>
              </p:ext>
            </p:extLst>
          </p:nvPr>
        </p:nvGraphicFramePr>
        <p:xfrm>
          <a:off x="7497434" y="2838767"/>
          <a:ext cx="3657600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124312848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954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19167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9560380" y="516507"/>
          <a:ext cx="1337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7882186" y="516507"/>
          <a:ext cx="1337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772621" y="-5171"/>
            <a:ext cx="110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Kernels</a:t>
            </a:r>
            <a:endParaRPr lang="en-US" sz="2400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879217"/>
              </p:ext>
            </p:extLst>
          </p:nvPr>
        </p:nvGraphicFramePr>
        <p:xfrm>
          <a:off x="248634" y="3369538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194337"/>
              </p:ext>
            </p:extLst>
          </p:nvPr>
        </p:nvGraphicFramePr>
        <p:xfrm>
          <a:off x="248634" y="2628992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809902"/>
              </p:ext>
            </p:extLst>
          </p:nvPr>
        </p:nvGraphicFramePr>
        <p:xfrm>
          <a:off x="248634" y="4493896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813660"/>
              </p:ext>
            </p:extLst>
          </p:nvPr>
        </p:nvGraphicFramePr>
        <p:xfrm>
          <a:off x="248634" y="4822870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636532"/>
              </p:ext>
            </p:extLst>
          </p:nvPr>
        </p:nvGraphicFramePr>
        <p:xfrm>
          <a:off x="248634" y="4110084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918614" y="1459855"/>
            <a:ext cx="1784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is a box!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7135575" y="3214300"/>
            <a:ext cx="4579827" cy="3548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34" name="Right Arrow 33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749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0.33021 -0.004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10" y="-2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81481E-6 L 0.33021 -0.0025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10" y="-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32943 -0.0013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71" y="-6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0.32943 -0.0032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71" y="-1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6 L 0.32943 3.7037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7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just use a ‘box’ convolution?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072639"/>
              </p:ext>
            </p:extLst>
          </p:nvPr>
        </p:nvGraphicFramePr>
        <p:xfrm>
          <a:off x="250718" y="2249011"/>
          <a:ext cx="512064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9874985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400885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4585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3662779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798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140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6367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11168" y="2378748"/>
            <a:ext cx="3433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‘Box’ Kernel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68047"/>
              </p:ext>
            </p:extLst>
          </p:nvPr>
        </p:nvGraphicFramePr>
        <p:xfrm>
          <a:off x="6464869" y="3123967"/>
          <a:ext cx="292608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8" name="Right Arrow 7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125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43342</TotalTime>
  <Words>1189</Words>
  <Application>Microsoft Office PowerPoint</Application>
  <PresentationFormat>Widescreen</PresentationFormat>
  <Paragraphs>352</Paragraphs>
  <Slides>50</Slides>
  <Notes>6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How to Get Started in AI</vt:lpstr>
      <vt:lpstr>For running on your own</vt:lpstr>
      <vt:lpstr>Overview</vt:lpstr>
      <vt:lpstr>Imaging (Convolution Nets)</vt:lpstr>
      <vt:lpstr>‘Main parts’ of convolution network</vt:lpstr>
      <vt:lpstr>What is a convolution?</vt:lpstr>
      <vt:lpstr>What is a convolution?</vt:lpstr>
      <vt:lpstr>What is a convolution?</vt:lpstr>
      <vt:lpstr>Why not just use a ‘box’ convolution?</vt:lpstr>
      <vt:lpstr>Why not just use a ‘box’ convolution?</vt:lpstr>
      <vt:lpstr>Activation</vt:lpstr>
      <vt:lpstr>Horizontal and Vertical…</vt:lpstr>
      <vt:lpstr>Max Pooling</vt:lpstr>
      <vt:lpstr>Max Pooling</vt:lpstr>
      <vt:lpstr>Max Pooling</vt:lpstr>
      <vt:lpstr>Max Pooling</vt:lpstr>
      <vt:lpstr>Fully Connected</vt:lpstr>
      <vt:lpstr>Low specificity..</vt:lpstr>
      <vt:lpstr>(Finally) Deep learning</vt:lpstr>
      <vt:lpstr>First workshop – DeepBox</vt:lpstr>
      <vt:lpstr>What’s the difference for deep learning?</vt:lpstr>
      <vt:lpstr>Backpropagation!</vt:lpstr>
      <vt:lpstr>Comparison</vt:lpstr>
      <vt:lpstr>Comparison</vt:lpstr>
      <vt:lpstr>Specifically into deep learning</vt:lpstr>
      <vt:lpstr>Quick overview</vt:lpstr>
      <vt:lpstr>Auto-encoder/Decoder</vt:lpstr>
      <vt:lpstr>Second workshop – Liver model</vt:lpstr>
      <vt:lpstr>Biggest time sinks..</vt:lpstr>
      <vt:lpstr>Data Curation workbook</vt:lpstr>
      <vt:lpstr>Now…</vt:lpstr>
      <vt:lpstr>Liver Model</vt:lpstr>
      <vt:lpstr>Visual Geometry Group (VGG)</vt:lpstr>
      <vt:lpstr>Visual Geometry Group (VGG)</vt:lpstr>
      <vt:lpstr>Visual Geometry Group (VGG)</vt:lpstr>
      <vt:lpstr>Nuances of fine-tuning: what to re-train</vt:lpstr>
      <vt:lpstr>Outputs</vt:lpstr>
      <vt:lpstr>Nuances of fine-tuning: what to re-train</vt:lpstr>
      <vt:lpstr>Making your own architecture</vt:lpstr>
      <vt:lpstr>Optimization Searching</vt:lpstr>
      <vt:lpstr>Finding a good learning rate</vt:lpstr>
      <vt:lpstr>Inverse Transpose Artifacts</vt:lpstr>
      <vt:lpstr>Important questions to ask</vt:lpstr>
      <vt:lpstr>Important questions to ask</vt:lpstr>
      <vt:lpstr>Important questions to ask</vt:lpstr>
      <vt:lpstr>Important questions to ask</vt:lpstr>
      <vt:lpstr>Oops</vt:lpstr>
      <vt:lpstr>Important questions to ask</vt:lpstr>
      <vt:lpstr>Acknowledgements and Thanks</vt:lpstr>
      <vt:lpstr>PowerPoint Presentation</vt:lpstr>
    </vt:vector>
  </TitlesOfParts>
  <Company>M. D. Anderson Cancer Center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Anderson,Brian M</dc:creator>
  <cp:lastModifiedBy>Anderson,Brian M</cp:lastModifiedBy>
  <cp:revision>105</cp:revision>
  <dcterms:created xsi:type="dcterms:W3CDTF">2019-09-03T16:31:38Z</dcterms:created>
  <dcterms:modified xsi:type="dcterms:W3CDTF">2020-06-29T18:52:18Z</dcterms:modified>
</cp:coreProperties>
</file>